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handoutMasterIdLst>
    <p:handoutMasterId r:id="rId57"/>
  </p:handoutMasterIdLst>
  <p:sldIdLst>
    <p:sldId id="328" r:id="rId5"/>
    <p:sldId id="1587" r:id="rId6"/>
    <p:sldId id="1641" r:id="rId7"/>
    <p:sldId id="1588" r:id="rId8"/>
    <p:sldId id="1607" r:id="rId9"/>
    <p:sldId id="1590" r:id="rId10"/>
    <p:sldId id="1589" r:id="rId11"/>
    <p:sldId id="1591" r:id="rId12"/>
    <p:sldId id="1592" r:id="rId13"/>
    <p:sldId id="1597" r:id="rId14"/>
    <p:sldId id="1596" r:id="rId15"/>
    <p:sldId id="1601" r:id="rId16"/>
    <p:sldId id="1599" r:id="rId17"/>
    <p:sldId id="1604" r:id="rId18"/>
    <p:sldId id="1598" r:id="rId19"/>
    <p:sldId id="1602" r:id="rId20"/>
    <p:sldId id="1603" r:id="rId21"/>
    <p:sldId id="1608" r:id="rId22"/>
    <p:sldId id="1609" r:id="rId23"/>
    <p:sldId id="1610" r:id="rId24"/>
    <p:sldId id="1613" r:id="rId25"/>
    <p:sldId id="1642" r:id="rId26"/>
    <p:sldId id="1611" r:id="rId27"/>
    <p:sldId id="1625" r:id="rId28"/>
    <p:sldId id="1616" r:id="rId29"/>
    <p:sldId id="1612" r:id="rId30"/>
    <p:sldId id="1614" r:id="rId31"/>
    <p:sldId id="1618" r:id="rId32"/>
    <p:sldId id="1619" r:id="rId33"/>
    <p:sldId id="1640" r:id="rId34"/>
    <p:sldId id="1600" r:id="rId35"/>
    <p:sldId id="1643" r:id="rId36"/>
    <p:sldId id="1644" r:id="rId37"/>
    <p:sldId id="1645" r:id="rId38"/>
    <p:sldId id="1646" r:id="rId39"/>
    <p:sldId id="1647" r:id="rId40"/>
    <p:sldId id="1648" r:id="rId41"/>
    <p:sldId id="1649" r:id="rId42"/>
    <p:sldId id="1650" r:id="rId43"/>
    <p:sldId id="1651" r:id="rId44"/>
    <p:sldId id="1652" r:id="rId45"/>
    <p:sldId id="1653" r:id="rId46"/>
    <p:sldId id="1654" r:id="rId47"/>
    <p:sldId id="1655" r:id="rId48"/>
    <p:sldId id="1656" r:id="rId49"/>
    <p:sldId id="1657" r:id="rId50"/>
    <p:sldId id="1658" r:id="rId51"/>
    <p:sldId id="1580" r:id="rId52"/>
    <p:sldId id="1637" r:id="rId53"/>
    <p:sldId id="1639" r:id="rId54"/>
    <p:sldId id="1638" r:id="rId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8000"/>
    <a:srgbClr val="FF9933"/>
    <a:srgbClr val="000099"/>
    <a:srgbClr val="FF0000"/>
    <a:srgbClr val="FF6600"/>
    <a:srgbClr val="66FFFF"/>
    <a:srgbClr val="FF33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86412" autoAdjust="0"/>
  </p:normalViewPr>
  <p:slideViewPr>
    <p:cSldViewPr>
      <p:cViewPr>
        <p:scale>
          <a:sx n="66" d="100"/>
          <a:sy n="66" d="100"/>
        </p:scale>
        <p:origin x="-1272" y="-31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9E2CB30-4184-4C1B-912F-A6AED0718E53}" type="slidenum">
              <a:rPr lang="en-US"/>
              <a:pPr>
                <a:defRPr/>
              </a:pPr>
              <a:t>‹#›</a:t>
            </a:fld>
            <a:endParaRPr lang="en-US"/>
          </a:p>
        </p:txBody>
      </p:sp>
    </p:spTree>
    <p:extLst>
      <p:ext uri="{BB962C8B-B14F-4D97-AF65-F5344CB8AC3E}">
        <p14:creationId xmlns:p14="http://schemas.microsoft.com/office/powerpoint/2010/main" val="1348486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5859DDC-9015-4B39-98F8-9F9A698DFEA6}" type="slidenum">
              <a:rPr lang="en-US"/>
              <a:pPr>
                <a:defRPr/>
              </a:pPr>
              <a:t>‹#›</a:t>
            </a:fld>
            <a:endParaRPr lang="en-US"/>
          </a:p>
        </p:txBody>
      </p:sp>
    </p:spTree>
    <p:extLst>
      <p:ext uri="{BB962C8B-B14F-4D97-AF65-F5344CB8AC3E}">
        <p14:creationId xmlns:p14="http://schemas.microsoft.com/office/powerpoint/2010/main" val="39908628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a:t>
            </a:fld>
            <a:endParaRPr lang="en-US"/>
          </a:p>
        </p:txBody>
      </p:sp>
    </p:spTree>
    <p:extLst>
      <p:ext uri="{BB962C8B-B14F-4D97-AF65-F5344CB8AC3E}">
        <p14:creationId xmlns:p14="http://schemas.microsoft.com/office/powerpoint/2010/main" val="1606131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baseline="0" dirty="0"/>
              <a:t> </a:t>
            </a:r>
            <a:r>
              <a:rPr lang="en-US" baseline="0" dirty="0" err="1"/>
              <a:t>là</a:t>
            </a:r>
            <a:r>
              <a:rPr lang="en-US" baseline="0" dirty="0"/>
              <a:t> </a:t>
            </a:r>
            <a:r>
              <a:rPr lang="en-US" baseline="0" dirty="0" err="1"/>
              <a:t>những</a:t>
            </a:r>
            <a:r>
              <a:rPr lang="en-US" baseline="0" dirty="0"/>
              <a:t> </a:t>
            </a:r>
            <a:r>
              <a:rPr lang="en-US" baseline="0" dirty="0" err="1"/>
              <a:t>hàm</a:t>
            </a:r>
            <a:r>
              <a:rPr lang="en-US" baseline="0" dirty="0"/>
              <a:t> </a:t>
            </a:r>
            <a:r>
              <a:rPr lang="en-US" baseline="0" dirty="0" err="1"/>
              <a:t>có</a:t>
            </a:r>
            <a:r>
              <a:rPr lang="en-US" baseline="0" dirty="0"/>
              <a:t> </a:t>
            </a:r>
            <a:r>
              <a:rPr lang="en-US" baseline="0" dirty="0" err="1"/>
              <a:t>giá</a:t>
            </a:r>
            <a:r>
              <a:rPr lang="en-US" baseline="0" dirty="0"/>
              <a:t> </a:t>
            </a:r>
            <a:r>
              <a:rPr lang="en-US" baseline="0" dirty="0" err="1"/>
              <a:t>trị</a:t>
            </a:r>
            <a:r>
              <a:rPr lang="en-US" baseline="0" dirty="0"/>
              <a:t> </a:t>
            </a:r>
            <a:r>
              <a:rPr lang="en-US" baseline="0" dirty="0" err="1"/>
              <a:t>trung</a:t>
            </a:r>
            <a:r>
              <a:rPr lang="en-US" baseline="0" dirty="0"/>
              <a:t> </a:t>
            </a:r>
            <a:r>
              <a:rPr lang="en-US" baseline="0" dirty="0" err="1"/>
              <a:t>bình</a:t>
            </a:r>
            <a:r>
              <a:rPr lang="en-US" baseline="0" dirty="0"/>
              <a:t> </a:t>
            </a:r>
            <a:r>
              <a:rPr lang="en-US" baseline="0" dirty="0" err="1"/>
              <a:t>của</a:t>
            </a:r>
            <a:r>
              <a:rPr lang="en-US" baseline="0" dirty="0"/>
              <a:t> </a:t>
            </a:r>
            <a:r>
              <a:rPr lang="en-US" baseline="0" dirty="0" err="1"/>
              <a:t>biên</a:t>
            </a:r>
            <a:r>
              <a:rPr lang="en-US" baseline="0" dirty="0"/>
              <a:t> </a:t>
            </a:r>
            <a:r>
              <a:rPr lang="en-US" baseline="0" dirty="0" err="1"/>
              <a:t>độ</a:t>
            </a:r>
            <a:r>
              <a:rPr lang="en-US" baseline="0" dirty="0"/>
              <a:t> </a:t>
            </a:r>
            <a:r>
              <a:rPr lang="en-US" baseline="0" dirty="0" err="1"/>
              <a:t>theo</a:t>
            </a:r>
            <a:r>
              <a:rPr lang="en-US" baseline="0" dirty="0"/>
              <a:t> </a:t>
            </a:r>
            <a:r>
              <a:rPr lang="en-US" baseline="0" dirty="0" err="1"/>
              <a:t>miền</a:t>
            </a:r>
            <a:r>
              <a:rPr lang="en-US" baseline="0" dirty="0"/>
              <a:t> </a:t>
            </a:r>
            <a:r>
              <a:rPr lang="en-US" baseline="0" dirty="0" err="1"/>
              <a:t>thời</a:t>
            </a:r>
            <a:r>
              <a:rPr lang="en-US" baseline="0" dirty="0"/>
              <a:t> </a:t>
            </a:r>
            <a:r>
              <a:rPr lang="en-US" baseline="0" dirty="0" err="1"/>
              <a:t>gian</a:t>
            </a:r>
            <a:r>
              <a:rPr lang="en-US" baseline="0" dirty="0"/>
              <a:t> </a:t>
            </a:r>
            <a:r>
              <a:rPr lang="en-US" baseline="0" dirty="0" err="1"/>
              <a:t>phải</a:t>
            </a:r>
            <a:r>
              <a:rPr lang="en-US" baseline="0" dirty="0"/>
              <a:t> </a:t>
            </a:r>
            <a:r>
              <a:rPr lang="en-US" baseline="0" dirty="0" err="1"/>
              <a:t>bằng</a:t>
            </a:r>
            <a:r>
              <a:rPr lang="en-US" baseline="0" dirty="0"/>
              <a:t> = 0</a:t>
            </a:r>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15</a:t>
            </a:fld>
            <a:endParaRPr lang="en-US"/>
          </a:p>
        </p:txBody>
      </p:sp>
    </p:spTree>
    <p:extLst>
      <p:ext uri="{BB962C8B-B14F-4D97-AF65-F5344CB8AC3E}">
        <p14:creationId xmlns:p14="http://schemas.microsoft.com/office/powerpoint/2010/main" val="51638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Chỉ</a:t>
            </a:r>
            <a:r>
              <a:rPr lang="en-US" dirty="0"/>
              <a:t> </a:t>
            </a:r>
            <a:r>
              <a:rPr lang="en-US" dirty="0" err="1"/>
              <a:t>xuất</a:t>
            </a:r>
            <a:r>
              <a:rPr lang="en-US" baseline="0" dirty="0"/>
              <a:t> </a:t>
            </a:r>
            <a:r>
              <a:rPr lang="en-US" baseline="0" dirty="0" err="1"/>
              <a:t>hiện</a:t>
            </a:r>
            <a:r>
              <a:rPr lang="en-US" baseline="0" dirty="0"/>
              <a:t> </a:t>
            </a:r>
            <a:r>
              <a:rPr lang="en-US" baseline="0" dirty="0" err="1"/>
              <a:t>trên</a:t>
            </a:r>
            <a:r>
              <a:rPr lang="en-US" baseline="0" dirty="0"/>
              <a:t> </a:t>
            </a:r>
            <a:r>
              <a:rPr lang="en-US" baseline="0" dirty="0" err="1"/>
              <a:t>một</a:t>
            </a:r>
            <a:r>
              <a:rPr lang="en-US" baseline="0" dirty="0"/>
              <a:t> </a:t>
            </a:r>
            <a:r>
              <a:rPr lang="en-US" baseline="0" dirty="0" err="1"/>
              <a:t>khoảng</a:t>
            </a:r>
            <a:r>
              <a:rPr lang="en-US" baseline="0" dirty="0"/>
              <a:t> (input x) </a:t>
            </a:r>
            <a:r>
              <a:rPr lang="en-US" baseline="0" dirty="0" err="1"/>
              <a:t>chứ</a:t>
            </a:r>
            <a:r>
              <a:rPr lang="en-US" baseline="0" dirty="0"/>
              <a:t> </a:t>
            </a:r>
            <a:r>
              <a:rPr lang="en-US" baseline="0" dirty="0" err="1"/>
              <a:t>không</a:t>
            </a:r>
            <a:r>
              <a:rPr lang="en-US" baseline="0" dirty="0"/>
              <a:t> </a:t>
            </a:r>
            <a:r>
              <a:rPr lang="en-US" baseline="0" dirty="0" err="1"/>
              <a:t>tuần</a:t>
            </a:r>
            <a:r>
              <a:rPr lang="en-US" baseline="0" dirty="0"/>
              <a:t> </a:t>
            </a:r>
            <a:r>
              <a:rPr lang="en-US" baseline="0" dirty="0" err="1"/>
              <a:t>hoàn</a:t>
            </a:r>
            <a:r>
              <a:rPr lang="en-US" baseline="0" dirty="0"/>
              <a:t> (localize </a:t>
            </a:r>
            <a:r>
              <a:rPr lang="en-US" baseline="0" dirty="0" err="1"/>
              <a:t>về</a:t>
            </a:r>
            <a:r>
              <a:rPr lang="en-US" baseline="0" dirty="0"/>
              <a:t> </a:t>
            </a:r>
            <a:r>
              <a:rPr lang="en-US" baseline="0" dirty="0" err="1"/>
              <a:t>thời</a:t>
            </a:r>
            <a:r>
              <a:rPr lang="en-US" baseline="0" dirty="0"/>
              <a:t> </a:t>
            </a:r>
            <a:r>
              <a:rPr lang="en-US" baseline="0" dirty="0" err="1"/>
              <a:t>gian</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16</a:t>
            </a:fld>
            <a:endParaRPr lang="en-US"/>
          </a:p>
        </p:txBody>
      </p:sp>
    </p:spTree>
    <p:extLst>
      <p:ext uri="{BB962C8B-B14F-4D97-AF65-F5344CB8AC3E}">
        <p14:creationId xmlns:p14="http://schemas.microsoft.com/office/powerpoint/2010/main" val="2303494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Dùng</a:t>
            </a:r>
            <a:r>
              <a:rPr lang="en-US" baseline="0" dirty="0"/>
              <a:t> </a:t>
            </a:r>
            <a:r>
              <a:rPr lang="en-US" baseline="0" dirty="0" err="1"/>
              <a:t>cái</a:t>
            </a:r>
            <a:r>
              <a:rPr lang="en-US" baseline="0" dirty="0"/>
              <a:t> </a:t>
            </a:r>
            <a:r>
              <a:rPr lang="en-US" baseline="0" dirty="0" err="1"/>
              <a:t>hàm</a:t>
            </a:r>
            <a:r>
              <a:rPr lang="en-US" baseline="0" dirty="0"/>
              <a:t> </a:t>
            </a:r>
            <a:r>
              <a:rPr lang="en-US" baseline="0" dirty="0" err="1"/>
              <a:t>đó</a:t>
            </a:r>
            <a:r>
              <a:rPr lang="en-US" baseline="0" dirty="0"/>
              <a:t> </a:t>
            </a:r>
            <a:r>
              <a:rPr lang="en-US" baseline="0" dirty="0" err="1"/>
              <a:t>trượt</a:t>
            </a:r>
            <a:r>
              <a:rPr lang="en-US" baseline="0" dirty="0"/>
              <a:t> qua </a:t>
            </a:r>
            <a:r>
              <a:rPr lang="en-US" baseline="0" dirty="0" err="1"/>
              <a:t>với</a:t>
            </a:r>
            <a:r>
              <a:rPr lang="en-US" baseline="0" dirty="0"/>
              <a:t> </a:t>
            </a:r>
            <a:r>
              <a:rPr lang="en-US" baseline="0" dirty="0" err="1"/>
              <a:t>những</a:t>
            </a:r>
            <a:r>
              <a:rPr lang="en-US" baseline="0" dirty="0"/>
              <a:t> scale </a:t>
            </a:r>
            <a:r>
              <a:rPr lang="en-US" baseline="0" dirty="0" err="1"/>
              <a:t>khác</a:t>
            </a:r>
            <a:r>
              <a:rPr lang="en-US" baseline="0" dirty="0"/>
              <a:t> </a:t>
            </a:r>
            <a:r>
              <a:rPr lang="en-US" baseline="0" dirty="0" err="1"/>
              <a:t>nhau</a:t>
            </a:r>
            <a:r>
              <a:rPr lang="en-US" baseline="0" dirty="0"/>
              <a:t>( frequency </a:t>
            </a:r>
            <a:r>
              <a:rPr lang="en-US" baseline="0" dirty="0" err="1"/>
              <a:t>khác</a:t>
            </a:r>
            <a:r>
              <a:rPr lang="en-US" baseline="0" dirty="0"/>
              <a:t> </a:t>
            </a:r>
            <a:r>
              <a:rPr lang="en-US" baseline="0" dirty="0" err="1"/>
              <a:t>nhau</a:t>
            </a:r>
            <a:r>
              <a:rPr lang="en-US" baseline="0" dirty="0"/>
              <a:t>).</a:t>
            </a:r>
          </a:p>
          <a:p>
            <a:r>
              <a:rPr lang="en-US" baseline="0" dirty="0" err="1"/>
              <a:t>Khác</a:t>
            </a:r>
            <a:r>
              <a:rPr lang="en-US" baseline="0" dirty="0"/>
              <a:t> </a:t>
            </a:r>
            <a:r>
              <a:rPr lang="en-US" baseline="0" dirty="0" err="1"/>
              <a:t>fourier</a:t>
            </a:r>
            <a:r>
              <a:rPr lang="en-US" baseline="0" dirty="0"/>
              <a:t> ở </a:t>
            </a:r>
            <a:r>
              <a:rPr lang="en-US" baseline="0" dirty="0" err="1"/>
              <a:t>chỗ</a:t>
            </a:r>
            <a:r>
              <a:rPr lang="en-US" baseline="0" dirty="0"/>
              <a:t> </a:t>
            </a:r>
            <a:r>
              <a:rPr lang="en-US" baseline="0" dirty="0" err="1"/>
              <a:t>thay</a:t>
            </a:r>
            <a:r>
              <a:rPr lang="en-US" baseline="0" dirty="0"/>
              <a:t> </a:t>
            </a:r>
            <a:r>
              <a:rPr lang="en-US" baseline="0" dirty="0" err="1"/>
              <a:t>vì</a:t>
            </a:r>
            <a:r>
              <a:rPr lang="en-US" baseline="0" dirty="0"/>
              <a:t> </a:t>
            </a:r>
            <a:r>
              <a:rPr lang="en-US" baseline="0" dirty="0" err="1"/>
              <a:t>lưu</a:t>
            </a:r>
            <a:r>
              <a:rPr lang="en-US" baseline="0" dirty="0"/>
              <a:t> </a:t>
            </a:r>
          </a:p>
          <a:p>
            <a:r>
              <a:rPr lang="en-US" baseline="0" dirty="0" err="1"/>
              <a:t>Vấn</a:t>
            </a:r>
            <a:r>
              <a:rPr lang="en-US" baseline="0" dirty="0"/>
              <a:t> </a:t>
            </a:r>
            <a:r>
              <a:rPr lang="en-US" baseline="0" dirty="0" err="1"/>
              <a:t>đề</a:t>
            </a:r>
            <a:r>
              <a:rPr lang="en-US" baseline="0" dirty="0"/>
              <a:t> </a:t>
            </a:r>
            <a:r>
              <a:rPr lang="en-US" baseline="0" dirty="0" err="1"/>
              <a:t>là</a:t>
            </a:r>
            <a:r>
              <a:rPr lang="en-US" baseline="0" dirty="0"/>
              <a:t> </a:t>
            </a:r>
            <a:r>
              <a:rPr lang="en-US" baseline="0" dirty="0" err="1"/>
              <a:t>làm</a:t>
            </a:r>
            <a:r>
              <a:rPr lang="en-US" baseline="0" dirty="0"/>
              <a:t> </a:t>
            </a:r>
            <a:r>
              <a:rPr lang="en-US" baseline="0" dirty="0" err="1"/>
              <a:t>sao</a:t>
            </a:r>
            <a:r>
              <a:rPr lang="en-US" baseline="0" dirty="0"/>
              <a:t> </a:t>
            </a:r>
            <a:r>
              <a:rPr lang="en-US" baseline="0" dirty="0" err="1"/>
              <a:t>để</a:t>
            </a:r>
            <a:r>
              <a:rPr lang="en-US" baseline="0" dirty="0"/>
              <a:t> </a:t>
            </a:r>
            <a:r>
              <a:rPr lang="en-US" baseline="0" dirty="0" err="1"/>
              <a:t>trượt</a:t>
            </a:r>
            <a:r>
              <a:rPr lang="en-US" baseline="0" dirty="0"/>
              <a:t> qua scale </a:t>
            </a:r>
            <a:r>
              <a:rPr lang="en-US" baseline="0" dirty="0" err="1"/>
              <a:t>này</a:t>
            </a:r>
            <a:r>
              <a:rPr lang="en-US" baseline="0" dirty="0"/>
              <a:t> (</a:t>
            </a:r>
            <a:r>
              <a:rPr lang="en-US" baseline="0" dirty="0" err="1"/>
              <a:t>vì</a:t>
            </a:r>
            <a:r>
              <a:rPr lang="en-US" baseline="0" dirty="0"/>
              <a:t> </a:t>
            </a:r>
            <a:r>
              <a:rPr lang="en-US" baseline="0" dirty="0" err="1"/>
              <a:t>nó</a:t>
            </a:r>
            <a:r>
              <a:rPr lang="en-US" baseline="0" dirty="0"/>
              <a:t> </a:t>
            </a:r>
            <a:r>
              <a:rPr lang="en-US" baseline="0" dirty="0" err="1"/>
              <a:t>chỉ</a:t>
            </a:r>
            <a:r>
              <a:rPr lang="en-US" baseline="0" dirty="0"/>
              <a:t> </a:t>
            </a:r>
            <a:r>
              <a:rPr lang="en-US" baseline="0" dirty="0" err="1"/>
              <a:t>xác</a:t>
            </a:r>
            <a:r>
              <a:rPr lang="en-US" baseline="0" dirty="0"/>
              <a:t> </a:t>
            </a:r>
            <a:r>
              <a:rPr lang="en-US" baseline="0" dirty="0" err="1"/>
              <a:t>định</a:t>
            </a:r>
            <a:r>
              <a:rPr lang="en-US" baseline="0" dirty="0"/>
              <a:t> </a:t>
            </a:r>
            <a:r>
              <a:rPr lang="en-US" baseline="0" dirty="0" err="1"/>
              <a:t>trên</a:t>
            </a:r>
            <a:r>
              <a:rPr lang="en-US" baseline="0" dirty="0"/>
              <a:t> 1 </a:t>
            </a:r>
            <a:r>
              <a:rPr lang="en-US" baseline="0" dirty="0" err="1"/>
              <a:t>khoảng</a:t>
            </a:r>
            <a:r>
              <a:rPr lang="en-US" baseline="0" dirty="0"/>
              <a:t> </a:t>
            </a:r>
            <a:r>
              <a:rPr lang="en-US" baseline="0" dirty="0" err="1"/>
              <a:t>thôi</a:t>
            </a:r>
            <a:r>
              <a:rPr lang="en-US" baseline="0" dirty="0"/>
              <a:t> </a:t>
            </a:r>
            <a:r>
              <a:rPr lang="en-US" baseline="0" dirty="0" err="1"/>
              <a:t>mà</a:t>
            </a:r>
            <a:r>
              <a:rPr lang="en-US" baseline="0" dirty="0"/>
              <a:t>).</a:t>
            </a:r>
          </a:p>
          <a:p>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17</a:t>
            </a:fld>
            <a:endParaRPr lang="en-US"/>
          </a:p>
        </p:txBody>
      </p:sp>
    </p:spTree>
    <p:extLst>
      <p:ext uri="{BB962C8B-B14F-4D97-AF65-F5344CB8AC3E}">
        <p14:creationId xmlns:p14="http://schemas.microsoft.com/office/powerpoint/2010/main" val="735027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In other words, we pick a wavelet of a particular scale (like the blue wavelet in the gif above). Then, we slide this wavelet across the entire signal i.e. vary its location, where at each time step we multiply the wavelet and signal. The product of this multiplication gives us a coefficient for that wavelet scale at that time step. We then increase the wavelet scale (e.g. the red and green wavelets) and repeat the process.</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18</a:t>
            </a:fld>
            <a:endParaRPr lang="en-US"/>
          </a:p>
        </p:txBody>
      </p:sp>
    </p:spTree>
    <p:extLst>
      <p:ext uri="{BB962C8B-B14F-4D97-AF65-F5344CB8AC3E}">
        <p14:creationId xmlns:p14="http://schemas.microsoft.com/office/powerpoint/2010/main" val="2576117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a:t>
            </a:r>
            <a:r>
              <a:rPr lang="en-US" dirty="0" err="1"/>
              <a:t>này</a:t>
            </a:r>
            <a:r>
              <a:rPr lang="en-US" baseline="0" dirty="0"/>
              <a:t> </a:t>
            </a:r>
            <a:r>
              <a:rPr lang="en-US" baseline="0" dirty="0" err="1"/>
              <a:t>liên</a:t>
            </a:r>
            <a:r>
              <a:rPr lang="en-US" baseline="0" dirty="0"/>
              <a:t> </a:t>
            </a:r>
            <a:r>
              <a:rPr lang="en-US" baseline="0" dirty="0" err="1"/>
              <a:t>quan</a:t>
            </a:r>
            <a:r>
              <a:rPr lang="en-US" baseline="0" dirty="0"/>
              <a:t> </a:t>
            </a:r>
            <a:r>
              <a:rPr lang="en-US" baseline="0" dirty="0" err="1"/>
              <a:t>chính</a:t>
            </a:r>
            <a:r>
              <a:rPr lang="en-US" baseline="0" dirty="0"/>
              <a:t> </a:t>
            </a:r>
            <a:r>
              <a:rPr lang="en-US" baseline="0" dirty="0" err="1"/>
              <a:t>đến</a:t>
            </a:r>
            <a:r>
              <a:rPr lang="en-US" baseline="0" dirty="0"/>
              <a:t> frequency. Sau </a:t>
            </a:r>
            <a:r>
              <a:rPr lang="en-US" baseline="0" dirty="0" err="1"/>
              <a:t>mỗi</a:t>
            </a:r>
            <a:r>
              <a:rPr lang="en-US" baseline="0" dirty="0"/>
              <a:t> </a:t>
            </a:r>
            <a:r>
              <a:rPr lang="en-US" baseline="0" dirty="0" err="1"/>
              <a:t>bước</a:t>
            </a:r>
            <a:r>
              <a:rPr lang="en-US" baseline="0" dirty="0"/>
              <a:t> </a:t>
            </a:r>
            <a:r>
              <a:rPr lang="en-US" baseline="0" dirty="0" err="1"/>
              <a:t>nó</a:t>
            </a:r>
            <a:r>
              <a:rPr lang="en-US" baseline="0" dirty="0"/>
              <a:t> </a:t>
            </a:r>
            <a:r>
              <a:rPr lang="en-US" baseline="0" dirty="0" err="1"/>
              <a:t>sẽ</a:t>
            </a:r>
            <a:r>
              <a:rPr lang="en-US" baseline="0" dirty="0"/>
              <a:t> </a:t>
            </a:r>
            <a:r>
              <a:rPr lang="en-US" baseline="0" dirty="0" err="1"/>
              <a:t>lại</a:t>
            </a:r>
            <a:r>
              <a:rPr lang="en-US" baseline="0" dirty="0"/>
              <a:t> </a:t>
            </a:r>
            <a:r>
              <a:rPr lang="en-US" baseline="0" dirty="0" err="1"/>
              <a:t>kéo</a:t>
            </a:r>
            <a:r>
              <a:rPr lang="en-US" baseline="0" dirty="0"/>
              <a:t> </a:t>
            </a:r>
            <a:r>
              <a:rPr lang="en-US" baseline="0" dirty="0" err="1"/>
              <a:t>dãn</a:t>
            </a:r>
            <a:r>
              <a:rPr lang="en-US" baseline="0" dirty="0"/>
              <a:t> </a:t>
            </a:r>
            <a:r>
              <a:rPr lang="en-US" baseline="0" dirty="0" err="1"/>
              <a:t>cái</a:t>
            </a:r>
            <a:r>
              <a:rPr lang="en-US" baseline="0" dirty="0"/>
              <a:t> frequency </a:t>
            </a:r>
            <a:r>
              <a:rPr lang="en-US" baseline="0" dirty="0" err="1"/>
              <a:t>này</a:t>
            </a:r>
            <a:r>
              <a:rPr lang="en-US" baseline="0" dirty="0"/>
              <a:t> </a:t>
            </a:r>
            <a:r>
              <a:rPr lang="en-US" baseline="0" dirty="0" err="1"/>
              <a:t>ra</a:t>
            </a:r>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19</a:t>
            </a:fld>
            <a:endParaRPr lang="en-US"/>
          </a:p>
        </p:txBody>
      </p:sp>
    </p:spTree>
    <p:extLst>
      <p:ext uri="{BB962C8B-B14F-4D97-AF65-F5344CB8AC3E}">
        <p14:creationId xmlns:p14="http://schemas.microsoft.com/office/powerpoint/2010/main" val="2461724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Có</a:t>
            </a:r>
            <a:r>
              <a:rPr lang="en-US" baseline="0" dirty="0"/>
              <a:t> 2 </a:t>
            </a:r>
            <a:r>
              <a:rPr lang="en-US" baseline="0" dirty="0" err="1"/>
              <a:t>loại</a:t>
            </a:r>
            <a:r>
              <a:rPr lang="en-US" baseline="0" dirty="0"/>
              <a:t> wavelet transform </a:t>
            </a:r>
            <a:r>
              <a:rPr lang="en-US" baseline="0" dirty="0" err="1"/>
              <a:t>nhưng</a:t>
            </a:r>
            <a:r>
              <a:rPr lang="en-US" baseline="0" dirty="0"/>
              <a:t> </a:t>
            </a:r>
            <a:r>
              <a:rPr lang="en-US" baseline="0" dirty="0" err="1"/>
              <a:t>vì</a:t>
            </a:r>
            <a:r>
              <a:rPr lang="en-US" baseline="0" dirty="0"/>
              <a:t> </a:t>
            </a:r>
            <a:r>
              <a:rPr lang="en-US" baseline="0" dirty="0" err="1"/>
              <a:t>đang</a:t>
            </a:r>
            <a:r>
              <a:rPr lang="en-US" baseline="0" dirty="0"/>
              <a:t> </a:t>
            </a:r>
            <a:r>
              <a:rPr lang="en-US" baseline="0" dirty="0" err="1"/>
              <a:t>tính</a:t>
            </a:r>
            <a:r>
              <a:rPr lang="en-US" baseline="0" dirty="0"/>
              <a:t> </a:t>
            </a:r>
            <a:r>
              <a:rPr lang="en-US" baseline="0" dirty="0" err="1"/>
              <a:t>trên</a:t>
            </a:r>
            <a:r>
              <a:rPr lang="en-US" baseline="0" dirty="0"/>
              <a:t> </a:t>
            </a:r>
            <a:r>
              <a:rPr lang="en-US" baseline="0" dirty="0" err="1"/>
              <a:t>rời</a:t>
            </a:r>
            <a:r>
              <a:rPr lang="en-US" baseline="0" dirty="0"/>
              <a:t> </a:t>
            </a:r>
            <a:r>
              <a:rPr lang="en-US" baseline="0" dirty="0" err="1"/>
              <a:t>rạc</a:t>
            </a:r>
            <a:r>
              <a:rPr lang="en-US" baseline="0" dirty="0"/>
              <a:t> </a:t>
            </a:r>
            <a:r>
              <a:rPr lang="en-US" baseline="0" dirty="0" err="1"/>
              <a:t>nên</a:t>
            </a:r>
            <a:r>
              <a:rPr lang="en-US" baseline="0" dirty="0"/>
              <a:t> ta </a:t>
            </a:r>
            <a:r>
              <a:rPr lang="en-US" baseline="0" dirty="0" err="1"/>
              <a:t>sẽ</a:t>
            </a:r>
            <a:r>
              <a:rPr lang="en-US" baseline="0" dirty="0"/>
              <a:t> </a:t>
            </a:r>
            <a:r>
              <a:rPr lang="en-US" baseline="0" dirty="0" err="1"/>
              <a:t>xài</a:t>
            </a:r>
            <a:r>
              <a:rPr lang="en-US" baseline="0" dirty="0"/>
              <a:t> </a:t>
            </a:r>
            <a:r>
              <a:rPr lang="en-US" baseline="0" dirty="0" err="1"/>
              <a:t>cái</a:t>
            </a:r>
            <a:r>
              <a:rPr lang="en-US" baseline="0" dirty="0"/>
              <a:t> </a:t>
            </a:r>
            <a:r>
              <a:rPr lang="en-US" baseline="0" dirty="0" err="1"/>
              <a:t>rời</a:t>
            </a:r>
            <a:r>
              <a:rPr lang="en-US" baseline="0" dirty="0"/>
              <a:t> </a:t>
            </a:r>
            <a:r>
              <a:rPr lang="en-US" baseline="0" dirty="0" err="1"/>
              <a:t>rạc</a:t>
            </a:r>
            <a:r>
              <a:rPr lang="en-US" baseline="0" dirty="0"/>
              <a:t>.</a:t>
            </a:r>
          </a:p>
          <a:p>
            <a:r>
              <a:rPr lang="en-US" baseline="0" dirty="0" err="1"/>
              <a:t>Khi</a:t>
            </a:r>
            <a:r>
              <a:rPr lang="en-US" baseline="0" dirty="0"/>
              <a:t> </a:t>
            </a:r>
            <a:r>
              <a:rPr lang="en-US" baseline="0" dirty="0" err="1"/>
              <a:t>cài</a:t>
            </a:r>
            <a:r>
              <a:rPr lang="en-US" baseline="0" dirty="0"/>
              <a:t> </a:t>
            </a:r>
            <a:r>
              <a:rPr lang="en-US" baseline="0" dirty="0" err="1"/>
              <a:t>đặt</a:t>
            </a:r>
            <a:r>
              <a:rPr lang="en-US" baseline="0" dirty="0"/>
              <a:t> </a:t>
            </a:r>
            <a:r>
              <a:rPr lang="en-US" baseline="0" dirty="0" err="1"/>
              <a:t>hàm</a:t>
            </a:r>
            <a:r>
              <a:rPr lang="en-US" baseline="0" dirty="0"/>
              <a:t> wavelet </a:t>
            </a:r>
            <a:r>
              <a:rPr lang="en-US" baseline="0" dirty="0" err="1"/>
              <a:t>sẽ</a:t>
            </a:r>
            <a:r>
              <a:rPr lang="en-US" baseline="0" dirty="0"/>
              <a:t> </a:t>
            </a:r>
            <a:r>
              <a:rPr lang="en-US" baseline="0" dirty="0" err="1"/>
              <a:t>được</a:t>
            </a:r>
            <a:r>
              <a:rPr lang="en-US" baseline="0" dirty="0"/>
              <a:t> </a:t>
            </a:r>
            <a:r>
              <a:rPr lang="en-US" baseline="0" dirty="0" err="1"/>
              <a:t>biểu</a:t>
            </a:r>
            <a:r>
              <a:rPr lang="en-US" baseline="0" dirty="0"/>
              <a:t> </a:t>
            </a:r>
            <a:r>
              <a:rPr lang="en-US" baseline="0" dirty="0" err="1"/>
              <a:t>diễn</a:t>
            </a:r>
            <a:r>
              <a:rPr lang="en-US" baseline="0" dirty="0"/>
              <a:t> </a:t>
            </a:r>
            <a:r>
              <a:rPr lang="en-US" baseline="0" dirty="0" err="1"/>
              <a:t>bởi</a:t>
            </a:r>
            <a:r>
              <a:rPr lang="en-US" baseline="0" dirty="0"/>
              <a:t> </a:t>
            </a:r>
            <a:r>
              <a:rPr lang="en-US" baseline="0" dirty="0" err="1"/>
              <a:t>các</a:t>
            </a:r>
            <a:r>
              <a:rPr lang="en-US" baseline="0" dirty="0"/>
              <a:t> </a:t>
            </a:r>
            <a:r>
              <a:rPr lang="en-US" baseline="0" dirty="0" err="1"/>
              <a:t>coefficents</a:t>
            </a:r>
            <a:r>
              <a:rPr lang="en-US" baseline="0" dirty="0"/>
              <a:t> (</a:t>
            </a:r>
            <a:r>
              <a:rPr lang="en-US" baseline="0" dirty="0" err="1"/>
              <a:t>trọng</a:t>
            </a:r>
            <a:r>
              <a:rPr lang="en-US" baseline="0" dirty="0"/>
              <a:t> </a:t>
            </a:r>
            <a:r>
              <a:rPr lang="en-US" baseline="0" dirty="0" err="1"/>
              <a:t>số</a:t>
            </a:r>
            <a:r>
              <a:rPr lang="en-US" baseline="0" dirty="0"/>
              <a:t>) </a:t>
            </a:r>
            <a:r>
              <a:rPr lang="en-US" baseline="0" dirty="0" err="1"/>
              <a:t>và</a:t>
            </a:r>
            <a:r>
              <a:rPr lang="en-US" baseline="0" dirty="0"/>
              <a:t> </a:t>
            </a:r>
            <a:r>
              <a:rPr lang="en-US" baseline="0" dirty="0" err="1"/>
              <a:t>việc</a:t>
            </a:r>
            <a:r>
              <a:rPr lang="en-US" baseline="0" dirty="0"/>
              <a:t> ta </a:t>
            </a:r>
            <a:r>
              <a:rPr lang="en-US" baseline="0" dirty="0" err="1"/>
              <a:t>cần</a:t>
            </a:r>
            <a:r>
              <a:rPr lang="en-US" baseline="0" dirty="0"/>
              <a:t> </a:t>
            </a:r>
            <a:r>
              <a:rPr lang="en-US" baseline="0" dirty="0" err="1"/>
              <a:t>làm</a:t>
            </a:r>
            <a:r>
              <a:rPr lang="en-US" baseline="0" dirty="0"/>
              <a:t> </a:t>
            </a:r>
            <a:r>
              <a:rPr lang="en-US" baseline="0" dirty="0" err="1"/>
              <a:t>chỉ</a:t>
            </a:r>
            <a:r>
              <a:rPr lang="en-US" baseline="0" dirty="0"/>
              <a:t> </a:t>
            </a:r>
            <a:r>
              <a:rPr lang="en-US" baseline="0" dirty="0" err="1"/>
              <a:t>là</a:t>
            </a:r>
            <a:r>
              <a:rPr lang="en-US" baseline="0" dirty="0"/>
              <a:t> </a:t>
            </a:r>
            <a:r>
              <a:rPr lang="en-US" baseline="0" dirty="0" err="1"/>
              <a:t>nhân</a:t>
            </a:r>
            <a:r>
              <a:rPr lang="en-US" baseline="0" dirty="0"/>
              <a:t> </a:t>
            </a:r>
            <a:r>
              <a:rPr lang="en-US" baseline="0" dirty="0" err="1"/>
              <a:t>với</a:t>
            </a:r>
            <a:r>
              <a:rPr lang="en-US" baseline="0" dirty="0"/>
              <a:t> </a:t>
            </a:r>
            <a:r>
              <a:rPr lang="en-US" baseline="0" dirty="0" err="1"/>
              <a:t>các</a:t>
            </a:r>
            <a:r>
              <a:rPr lang="en-US" baseline="0" dirty="0"/>
              <a:t> </a:t>
            </a:r>
            <a:r>
              <a:rPr lang="en-US" baseline="0" dirty="0" err="1"/>
              <a:t>trọng</a:t>
            </a:r>
            <a:r>
              <a:rPr lang="en-US" baseline="0" dirty="0"/>
              <a:t> </a:t>
            </a:r>
            <a:r>
              <a:rPr lang="en-US" baseline="0" dirty="0" err="1"/>
              <a:t>số</a:t>
            </a:r>
            <a:r>
              <a:rPr lang="en-US" baseline="0" dirty="0"/>
              <a:t> </a:t>
            </a:r>
            <a:r>
              <a:rPr lang="en-US" baseline="0" dirty="0" err="1"/>
              <a:t>này</a:t>
            </a:r>
            <a:r>
              <a:rPr lang="en-US" baseline="0" dirty="0"/>
              <a:t> </a:t>
            </a:r>
            <a:r>
              <a:rPr lang="en-US" baseline="0" dirty="0" err="1"/>
              <a:t>th.</a:t>
            </a:r>
            <a:endParaRPr lang="en-US" baseline="0" dirty="0"/>
          </a:p>
          <a:p>
            <a:r>
              <a:rPr lang="en-US" baseline="0" dirty="0"/>
              <a:t>Wavelet </a:t>
            </a:r>
            <a:r>
              <a:rPr lang="en-US" baseline="0" dirty="0" err="1"/>
              <a:t>này</a:t>
            </a:r>
            <a:r>
              <a:rPr lang="en-US" baseline="0" dirty="0"/>
              <a:t> </a:t>
            </a:r>
            <a:r>
              <a:rPr lang="en-US" baseline="0" dirty="0" err="1"/>
              <a:t>cũng</a:t>
            </a:r>
            <a:r>
              <a:rPr lang="en-US" baseline="0" dirty="0"/>
              <a:t> </a:t>
            </a:r>
            <a:r>
              <a:rPr lang="en-US" baseline="0" dirty="0" err="1"/>
              <a:t>có</a:t>
            </a:r>
            <a:r>
              <a:rPr lang="en-US" baseline="0" dirty="0"/>
              <a:t> </a:t>
            </a:r>
            <a:r>
              <a:rPr lang="en-US" baseline="0" err="1"/>
              <a:t>gọi</a:t>
            </a:r>
            <a:r>
              <a:rPr lang="en-US" baseline="0"/>
              <a:t> l</a:t>
            </a:r>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20</a:t>
            </a:fld>
            <a:endParaRPr lang="en-US"/>
          </a:p>
        </p:txBody>
      </p:sp>
    </p:spTree>
    <p:extLst>
      <p:ext uri="{BB962C8B-B14F-4D97-AF65-F5344CB8AC3E}">
        <p14:creationId xmlns:p14="http://schemas.microsoft.com/office/powerpoint/2010/main" val="93802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Giả</a:t>
            </a:r>
            <a:r>
              <a:rPr lang="en-US" dirty="0"/>
              <a:t> </a:t>
            </a:r>
            <a:r>
              <a:rPr lang="en-US" dirty="0" err="1"/>
              <a:t>sử</a:t>
            </a:r>
            <a:r>
              <a:rPr lang="en-US" dirty="0"/>
              <a:t> ban </a:t>
            </a:r>
            <a:r>
              <a:rPr lang="en-US" dirty="0" err="1"/>
              <a:t>đầu</a:t>
            </a:r>
            <a:r>
              <a:rPr lang="en-US" baseline="0" dirty="0"/>
              <a:t> </a:t>
            </a:r>
            <a:r>
              <a:rPr lang="en-US" baseline="0" dirty="0" err="1"/>
              <a:t>xét</a:t>
            </a:r>
            <a:r>
              <a:rPr lang="en-US" baseline="0" dirty="0"/>
              <a:t> </a:t>
            </a:r>
            <a:r>
              <a:rPr lang="en-US" baseline="0" dirty="0" err="1"/>
              <a:t>được</a:t>
            </a:r>
            <a:r>
              <a:rPr lang="en-US" baseline="0" dirty="0"/>
              <a:t> 1 </a:t>
            </a:r>
            <a:r>
              <a:rPr lang="en-US" baseline="0" dirty="0" err="1"/>
              <a:t>nửa</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23</a:t>
            </a:fld>
            <a:endParaRPr lang="en-US"/>
          </a:p>
        </p:txBody>
      </p:sp>
    </p:spTree>
    <p:extLst>
      <p:ext uri="{BB962C8B-B14F-4D97-AF65-F5344CB8AC3E}">
        <p14:creationId xmlns:p14="http://schemas.microsoft.com/office/powerpoint/2010/main" val="1248434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Từ</a:t>
            </a:r>
            <a:r>
              <a:rPr lang="en-US" baseline="0" dirty="0"/>
              <a:t> </a:t>
            </a:r>
            <a:r>
              <a:rPr lang="en-US" baseline="0" dirty="0" err="1"/>
              <a:t>định</a:t>
            </a:r>
            <a:r>
              <a:rPr lang="en-US" baseline="0" dirty="0"/>
              <a:t> </a:t>
            </a:r>
            <a:r>
              <a:rPr lang="en-US" baseline="0" dirty="0" err="1"/>
              <a:t>nghĩa</a:t>
            </a:r>
            <a:r>
              <a:rPr lang="en-US" baseline="0" dirty="0"/>
              <a:t> </a:t>
            </a:r>
            <a:r>
              <a:rPr lang="en-US" baseline="0" dirty="0" err="1"/>
              <a:t>này</a:t>
            </a:r>
            <a:r>
              <a:rPr lang="en-US" baseline="0" dirty="0"/>
              <a:t> </a:t>
            </a:r>
            <a:r>
              <a:rPr lang="en-US" baseline="0" dirty="0" err="1"/>
              <a:t>tính</a:t>
            </a:r>
            <a:r>
              <a:rPr lang="en-US" baseline="0" dirty="0"/>
              <a:t> </a:t>
            </a:r>
            <a:r>
              <a:rPr lang="en-US" baseline="0" dirty="0" err="1"/>
              <a:t>được</a:t>
            </a:r>
            <a:r>
              <a:rPr lang="en-US" baseline="0" dirty="0"/>
              <a:t> </a:t>
            </a:r>
            <a:r>
              <a:rPr lang="en-US" dirty="0"/>
              <a:t>h </a:t>
            </a:r>
            <a:r>
              <a:rPr lang="en-US" dirty="0" err="1"/>
              <a:t>là</a:t>
            </a:r>
            <a:r>
              <a:rPr lang="en-US" dirty="0"/>
              <a:t>: low</a:t>
            </a:r>
            <a:r>
              <a:rPr lang="en-US" baseline="0" dirty="0"/>
              <a:t> pass filter.</a:t>
            </a:r>
          </a:p>
          <a:p>
            <a:r>
              <a:rPr lang="en-US" baseline="0" dirty="0"/>
              <a:t>N </a:t>
            </a:r>
            <a:r>
              <a:rPr lang="en-US" baseline="0" dirty="0" err="1"/>
              <a:t>là</a:t>
            </a:r>
            <a:r>
              <a:rPr lang="en-US" baseline="0" dirty="0"/>
              <a:t> </a:t>
            </a:r>
            <a:r>
              <a:rPr lang="en-US" baseline="0" dirty="0" err="1"/>
              <a:t>số</a:t>
            </a:r>
            <a:r>
              <a:rPr lang="en-US" baseline="0" dirty="0"/>
              <a:t> </a:t>
            </a:r>
            <a:r>
              <a:rPr lang="en-US" baseline="0" dirty="0" err="1"/>
              <a:t>lượng</a:t>
            </a:r>
            <a:r>
              <a:rPr lang="en-US" baseline="0" dirty="0"/>
              <a:t> coefficient.</a:t>
            </a:r>
          </a:p>
          <a:p>
            <a:r>
              <a:rPr lang="en-US" baseline="0" dirty="0" err="1"/>
              <a:t>Tương</a:t>
            </a:r>
            <a:r>
              <a:rPr lang="en-US" baseline="0" dirty="0"/>
              <a:t> </a:t>
            </a:r>
            <a:r>
              <a:rPr lang="en-US" baseline="0" dirty="0" err="1"/>
              <a:t>ứng</a:t>
            </a:r>
            <a:r>
              <a:rPr lang="en-US" baseline="0" dirty="0"/>
              <a:t> </a:t>
            </a:r>
            <a:r>
              <a:rPr lang="en-US" baseline="0" dirty="0" err="1"/>
              <a:t>với</a:t>
            </a:r>
            <a:r>
              <a:rPr lang="en-US" baseline="0" dirty="0"/>
              <a:t> </a:t>
            </a:r>
            <a:r>
              <a:rPr lang="en-US" baseline="0" dirty="0" err="1"/>
              <a:t>số</a:t>
            </a:r>
            <a:r>
              <a:rPr lang="en-US" baseline="0" dirty="0"/>
              <a:t> </a:t>
            </a:r>
            <a:r>
              <a:rPr lang="en-US" baseline="0" dirty="0" err="1"/>
              <a:t>lượng</a:t>
            </a:r>
            <a:r>
              <a:rPr lang="en-US" baseline="0" dirty="0"/>
              <a:t> vanishing moments.</a:t>
            </a:r>
          </a:p>
          <a:p>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24</a:t>
            </a:fld>
            <a:endParaRPr lang="en-US"/>
          </a:p>
        </p:txBody>
      </p:sp>
    </p:spTree>
    <p:extLst>
      <p:ext uri="{BB962C8B-B14F-4D97-AF65-F5344CB8AC3E}">
        <p14:creationId xmlns:p14="http://schemas.microsoft.com/office/powerpoint/2010/main" val="1336269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Từ</a:t>
            </a:r>
            <a:r>
              <a:rPr lang="en-US" baseline="0" dirty="0"/>
              <a:t> </a:t>
            </a:r>
            <a:r>
              <a:rPr lang="en-US" baseline="0" dirty="0" err="1"/>
              <a:t>định</a:t>
            </a:r>
            <a:r>
              <a:rPr lang="en-US" baseline="0" dirty="0"/>
              <a:t> </a:t>
            </a:r>
            <a:r>
              <a:rPr lang="en-US" baseline="0" dirty="0" err="1"/>
              <a:t>nghĩa</a:t>
            </a:r>
            <a:r>
              <a:rPr lang="en-US" baseline="0" dirty="0"/>
              <a:t> </a:t>
            </a:r>
            <a:r>
              <a:rPr lang="en-US" baseline="0" dirty="0" err="1"/>
              <a:t>này</a:t>
            </a:r>
            <a:r>
              <a:rPr lang="en-US" baseline="0" dirty="0"/>
              <a:t> </a:t>
            </a:r>
            <a:r>
              <a:rPr lang="en-US" baseline="0" dirty="0" err="1"/>
              <a:t>tính</a:t>
            </a:r>
            <a:r>
              <a:rPr lang="en-US" baseline="0" dirty="0"/>
              <a:t> </a:t>
            </a:r>
            <a:r>
              <a:rPr lang="en-US" baseline="0" dirty="0" err="1"/>
              <a:t>được</a:t>
            </a:r>
            <a:r>
              <a:rPr lang="en-US" baseline="0" dirty="0"/>
              <a:t> </a:t>
            </a:r>
            <a:r>
              <a:rPr lang="en-US" dirty="0"/>
              <a:t>h </a:t>
            </a:r>
            <a:r>
              <a:rPr lang="en-US" dirty="0" err="1"/>
              <a:t>là</a:t>
            </a:r>
            <a:r>
              <a:rPr lang="en-US" dirty="0"/>
              <a:t>: low</a:t>
            </a:r>
            <a:r>
              <a:rPr lang="en-US" baseline="0" dirty="0"/>
              <a:t> pass filter.</a:t>
            </a:r>
          </a:p>
          <a:p>
            <a:r>
              <a:rPr lang="en-US" baseline="0" dirty="0"/>
              <a:t>N </a:t>
            </a:r>
            <a:r>
              <a:rPr lang="en-US" baseline="0" dirty="0" err="1"/>
              <a:t>là</a:t>
            </a:r>
            <a:r>
              <a:rPr lang="en-US" baseline="0" dirty="0"/>
              <a:t> </a:t>
            </a:r>
            <a:r>
              <a:rPr lang="en-US" baseline="0" dirty="0" err="1"/>
              <a:t>số</a:t>
            </a:r>
            <a:r>
              <a:rPr lang="en-US" baseline="0" dirty="0"/>
              <a:t> </a:t>
            </a:r>
            <a:r>
              <a:rPr lang="en-US" baseline="0" dirty="0" err="1"/>
              <a:t>lượng</a:t>
            </a:r>
            <a:r>
              <a:rPr lang="en-US" baseline="0" dirty="0"/>
              <a:t> coefficient.</a:t>
            </a:r>
          </a:p>
          <a:p>
            <a:r>
              <a:rPr lang="en-US" baseline="0" dirty="0" err="1"/>
              <a:t>Tương</a:t>
            </a:r>
            <a:r>
              <a:rPr lang="en-US" baseline="0" dirty="0"/>
              <a:t> </a:t>
            </a:r>
            <a:r>
              <a:rPr lang="en-US" baseline="0" dirty="0" err="1"/>
              <a:t>ứng</a:t>
            </a:r>
            <a:r>
              <a:rPr lang="en-US" baseline="0" dirty="0"/>
              <a:t> </a:t>
            </a:r>
            <a:r>
              <a:rPr lang="en-US" baseline="0" dirty="0" err="1"/>
              <a:t>với</a:t>
            </a:r>
            <a:r>
              <a:rPr lang="en-US" baseline="0" dirty="0"/>
              <a:t> </a:t>
            </a:r>
            <a:r>
              <a:rPr lang="en-US" baseline="0" dirty="0" err="1"/>
              <a:t>số</a:t>
            </a:r>
            <a:r>
              <a:rPr lang="en-US" baseline="0" dirty="0"/>
              <a:t> </a:t>
            </a:r>
            <a:r>
              <a:rPr lang="en-US" baseline="0" dirty="0" err="1"/>
              <a:t>lượng</a:t>
            </a:r>
            <a:r>
              <a:rPr lang="en-US" baseline="0" dirty="0"/>
              <a:t> vanishing moments.</a:t>
            </a:r>
          </a:p>
          <a:p>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28</a:t>
            </a:fld>
            <a:endParaRPr lang="en-US"/>
          </a:p>
        </p:txBody>
      </p:sp>
    </p:spTree>
    <p:extLst>
      <p:ext uri="{BB962C8B-B14F-4D97-AF65-F5344CB8AC3E}">
        <p14:creationId xmlns:p14="http://schemas.microsoft.com/office/powerpoint/2010/main" val="133626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Từ</a:t>
            </a:r>
            <a:r>
              <a:rPr lang="en-US" dirty="0"/>
              <a:t> </a:t>
            </a:r>
            <a:r>
              <a:rPr lang="en-US" dirty="0" err="1"/>
              <a:t>đoạn</a:t>
            </a:r>
            <a:r>
              <a:rPr lang="en-US" dirty="0"/>
              <a:t> </a:t>
            </a:r>
            <a:r>
              <a:rPr lang="en-US" dirty="0" err="1"/>
              <a:t>sóng</a:t>
            </a:r>
            <a:r>
              <a:rPr lang="en-US" dirty="0"/>
              <a:t> </a:t>
            </a:r>
            <a:r>
              <a:rPr lang="en-US" dirty="0" err="1"/>
              <a:t>với</a:t>
            </a:r>
            <a:r>
              <a:rPr lang="en-US" dirty="0"/>
              <a:t> </a:t>
            </a:r>
            <a:r>
              <a:rPr lang="en-US" dirty="0" err="1"/>
              <a:t>thời</a:t>
            </a:r>
            <a:r>
              <a:rPr lang="en-US" dirty="0"/>
              <a:t> </a:t>
            </a:r>
            <a:r>
              <a:rPr lang="en-US" dirty="0" err="1"/>
              <a:t>gian</a:t>
            </a:r>
            <a:r>
              <a:rPr lang="en-US" dirty="0"/>
              <a:t> </a:t>
            </a:r>
            <a:r>
              <a:rPr lang="en-US" dirty="0" err="1"/>
              <a:t>và</a:t>
            </a:r>
            <a:r>
              <a:rPr lang="en-US" dirty="0"/>
              <a:t> </a:t>
            </a:r>
            <a:r>
              <a:rPr lang="en-US" dirty="0" err="1"/>
              <a:t>biên</a:t>
            </a:r>
            <a:r>
              <a:rPr lang="en-US" dirty="0"/>
              <a:t> </a:t>
            </a:r>
            <a:r>
              <a:rPr lang="en-US" dirty="0" err="1"/>
              <a:t>độ</a:t>
            </a:r>
            <a:r>
              <a:rPr lang="en-US" dirty="0"/>
              <a:t>, Fourier transform </a:t>
            </a:r>
            <a:r>
              <a:rPr lang="en-US" dirty="0" err="1"/>
              <a:t>tách</a:t>
            </a:r>
            <a:r>
              <a:rPr lang="en-US" dirty="0"/>
              <a:t> </a:t>
            </a:r>
            <a:r>
              <a:rPr lang="en-US" dirty="0" err="1"/>
              <a:t>được</a:t>
            </a:r>
            <a:r>
              <a:rPr lang="en-US" dirty="0"/>
              <a:t> </a:t>
            </a:r>
            <a:r>
              <a:rPr lang="en-US" dirty="0" err="1"/>
              <a:t>thành</a:t>
            </a:r>
            <a:r>
              <a:rPr lang="en-US" dirty="0"/>
              <a:t> </a:t>
            </a:r>
            <a:r>
              <a:rPr lang="en-US" dirty="0" err="1"/>
              <a:t>những</a:t>
            </a:r>
            <a:r>
              <a:rPr lang="en-US" dirty="0"/>
              <a:t> </a:t>
            </a:r>
            <a:r>
              <a:rPr lang="en-US" dirty="0" err="1"/>
              <a:t>phương</a:t>
            </a:r>
            <a:r>
              <a:rPr lang="en-US" dirty="0"/>
              <a:t> </a:t>
            </a:r>
            <a:r>
              <a:rPr lang="en-US" dirty="0" err="1"/>
              <a:t>trình</a:t>
            </a:r>
            <a:r>
              <a:rPr lang="en-US" dirty="0"/>
              <a:t> sin, cos </a:t>
            </a:r>
            <a:r>
              <a:rPr lang="en-US" dirty="0" err="1"/>
              <a:t>với</a:t>
            </a:r>
            <a:r>
              <a:rPr lang="en-US" dirty="0"/>
              <a:t> </a:t>
            </a:r>
            <a:r>
              <a:rPr lang="en-US" dirty="0" err="1"/>
              <a:t>tần</a:t>
            </a:r>
            <a:r>
              <a:rPr lang="en-US" dirty="0"/>
              <a:t> </a:t>
            </a:r>
            <a:r>
              <a:rPr lang="en-US" dirty="0" err="1"/>
              <a:t>số</a:t>
            </a:r>
            <a:r>
              <a:rPr lang="en-US" dirty="0"/>
              <a:t>, </a:t>
            </a:r>
            <a:r>
              <a:rPr lang="en-US" dirty="0" err="1"/>
              <a:t>biên</a:t>
            </a:r>
            <a:r>
              <a:rPr lang="en-US" dirty="0"/>
              <a:t> </a:t>
            </a:r>
            <a:r>
              <a:rPr lang="en-US" dirty="0" err="1"/>
              <a:t>độ</a:t>
            </a:r>
            <a:r>
              <a:rPr lang="en-US" dirty="0"/>
              <a:t> </a:t>
            </a:r>
            <a:r>
              <a:rPr lang="en-US" dirty="0" err="1"/>
              <a:t>khác</a:t>
            </a:r>
            <a:r>
              <a:rPr lang="en-US" dirty="0"/>
              <a:t> </a:t>
            </a:r>
            <a:r>
              <a:rPr lang="en-US" dirty="0" err="1"/>
              <a:t>nhau</a:t>
            </a:r>
            <a:r>
              <a:rPr lang="en-US" dirty="0"/>
              <a:t>.</a:t>
            </a:r>
          </a:p>
          <a:p>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2</a:t>
            </a:fld>
            <a:endParaRPr lang="en-US"/>
          </a:p>
        </p:txBody>
      </p:sp>
    </p:spTree>
    <p:extLst>
      <p:ext uri="{BB962C8B-B14F-4D97-AF65-F5344CB8AC3E}">
        <p14:creationId xmlns:p14="http://schemas.microsoft.com/office/powerpoint/2010/main" val="1128210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Từ</a:t>
            </a:r>
            <a:r>
              <a:rPr lang="en-US" dirty="0"/>
              <a:t> </a:t>
            </a:r>
            <a:r>
              <a:rPr lang="en-US" dirty="0" err="1"/>
              <a:t>đoạn</a:t>
            </a:r>
            <a:r>
              <a:rPr lang="en-US" dirty="0"/>
              <a:t> </a:t>
            </a:r>
            <a:r>
              <a:rPr lang="en-US" dirty="0" err="1"/>
              <a:t>sóng</a:t>
            </a:r>
            <a:r>
              <a:rPr lang="en-US" dirty="0"/>
              <a:t> </a:t>
            </a:r>
            <a:r>
              <a:rPr lang="en-US" dirty="0" err="1"/>
              <a:t>với</a:t>
            </a:r>
            <a:r>
              <a:rPr lang="en-US" dirty="0"/>
              <a:t> </a:t>
            </a:r>
            <a:r>
              <a:rPr lang="en-US" dirty="0" err="1"/>
              <a:t>thời</a:t>
            </a:r>
            <a:r>
              <a:rPr lang="en-US" dirty="0"/>
              <a:t> </a:t>
            </a:r>
            <a:r>
              <a:rPr lang="en-US" dirty="0" err="1"/>
              <a:t>gian</a:t>
            </a:r>
            <a:r>
              <a:rPr lang="en-US" dirty="0"/>
              <a:t> </a:t>
            </a:r>
            <a:r>
              <a:rPr lang="en-US" dirty="0" err="1"/>
              <a:t>và</a:t>
            </a:r>
            <a:r>
              <a:rPr lang="en-US" dirty="0"/>
              <a:t> </a:t>
            </a:r>
            <a:r>
              <a:rPr lang="en-US" dirty="0" err="1"/>
              <a:t>biên</a:t>
            </a:r>
            <a:r>
              <a:rPr lang="en-US" dirty="0"/>
              <a:t> </a:t>
            </a:r>
            <a:r>
              <a:rPr lang="en-US" dirty="0" err="1"/>
              <a:t>độ</a:t>
            </a:r>
            <a:r>
              <a:rPr lang="en-US" dirty="0"/>
              <a:t>, Fourier transform </a:t>
            </a:r>
            <a:r>
              <a:rPr lang="en-US" dirty="0" err="1"/>
              <a:t>tách</a:t>
            </a:r>
            <a:r>
              <a:rPr lang="en-US" dirty="0"/>
              <a:t> </a:t>
            </a:r>
            <a:r>
              <a:rPr lang="en-US" dirty="0" err="1"/>
              <a:t>được</a:t>
            </a:r>
            <a:r>
              <a:rPr lang="en-US" dirty="0"/>
              <a:t> </a:t>
            </a:r>
            <a:r>
              <a:rPr lang="en-US" dirty="0" err="1"/>
              <a:t>thành</a:t>
            </a:r>
            <a:r>
              <a:rPr lang="en-US" dirty="0"/>
              <a:t> </a:t>
            </a:r>
            <a:r>
              <a:rPr lang="en-US" dirty="0" err="1"/>
              <a:t>những</a:t>
            </a:r>
            <a:r>
              <a:rPr lang="en-US" dirty="0"/>
              <a:t> </a:t>
            </a:r>
            <a:r>
              <a:rPr lang="en-US" dirty="0" err="1"/>
              <a:t>phương</a:t>
            </a:r>
            <a:r>
              <a:rPr lang="en-US" dirty="0"/>
              <a:t> </a:t>
            </a:r>
            <a:r>
              <a:rPr lang="en-US" dirty="0" err="1"/>
              <a:t>trình</a:t>
            </a:r>
            <a:r>
              <a:rPr lang="en-US" dirty="0"/>
              <a:t> sin, cos </a:t>
            </a:r>
            <a:r>
              <a:rPr lang="en-US" dirty="0" err="1"/>
              <a:t>với</a:t>
            </a:r>
            <a:r>
              <a:rPr lang="en-US" dirty="0"/>
              <a:t> </a:t>
            </a:r>
            <a:r>
              <a:rPr lang="en-US" dirty="0" err="1"/>
              <a:t>tần</a:t>
            </a:r>
            <a:r>
              <a:rPr lang="en-US" dirty="0"/>
              <a:t> </a:t>
            </a:r>
            <a:r>
              <a:rPr lang="en-US" dirty="0" err="1"/>
              <a:t>số</a:t>
            </a:r>
            <a:r>
              <a:rPr lang="en-US" dirty="0"/>
              <a:t>, </a:t>
            </a:r>
            <a:r>
              <a:rPr lang="en-US" dirty="0" err="1"/>
              <a:t>biên</a:t>
            </a:r>
            <a:r>
              <a:rPr lang="en-US" dirty="0"/>
              <a:t> </a:t>
            </a:r>
            <a:r>
              <a:rPr lang="en-US" dirty="0" err="1"/>
              <a:t>độ</a:t>
            </a:r>
            <a:r>
              <a:rPr lang="en-US" dirty="0"/>
              <a:t> </a:t>
            </a:r>
            <a:r>
              <a:rPr lang="en-US" dirty="0" err="1"/>
              <a:t>khác</a:t>
            </a:r>
            <a:r>
              <a:rPr lang="en-US" dirty="0"/>
              <a:t> </a:t>
            </a:r>
            <a:r>
              <a:rPr lang="en-US" dirty="0" err="1"/>
              <a:t>nhau</a:t>
            </a:r>
            <a:r>
              <a:rPr lang="en-US" dirty="0"/>
              <a:t>.</a:t>
            </a:r>
          </a:p>
          <a:p>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3</a:t>
            </a:fld>
            <a:endParaRPr lang="en-US"/>
          </a:p>
        </p:txBody>
      </p:sp>
    </p:spTree>
    <p:extLst>
      <p:ext uri="{BB962C8B-B14F-4D97-AF65-F5344CB8AC3E}">
        <p14:creationId xmlns:p14="http://schemas.microsoft.com/office/powerpoint/2010/main" val="1128210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5</a:t>
            </a:fld>
            <a:endParaRPr lang="en-US"/>
          </a:p>
        </p:txBody>
      </p:sp>
    </p:spTree>
    <p:extLst>
      <p:ext uri="{BB962C8B-B14F-4D97-AF65-F5344CB8AC3E}">
        <p14:creationId xmlns:p14="http://schemas.microsoft.com/office/powerpoint/2010/main" val="368320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6</a:t>
            </a:fld>
            <a:endParaRPr lang="en-US"/>
          </a:p>
        </p:txBody>
      </p:sp>
    </p:spTree>
    <p:extLst>
      <p:ext uri="{BB962C8B-B14F-4D97-AF65-F5344CB8AC3E}">
        <p14:creationId xmlns:p14="http://schemas.microsoft.com/office/powerpoint/2010/main" val="277121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baseline="0" dirty="0"/>
              <a:t> </a:t>
            </a:r>
            <a:r>
              <a:rPr lang="en-US" baseline="0" dirty="0" err="1"/>
              <a:t>là</a:t>
            </a:r>
            <a:r>
              <a:rPr lang="en-US" baseline="0" dirty="0"/>
              <a:t> </a:t>
            </a:r>
            <a:r>
              <a:rPr lang="en-US" baseline="0" dirty="0" err="1"/>
              <a:t>sóng</a:t>
            </a:r>
            <a:r>
              <a:rPr lang="en-US" baseline="0" dirty="0"/>
              <a:t> </a:t>
            </a:r>
            <a:r>
              <a:rPr lang="en-US" baseline="0" dirty="0" err="1"/>
              <a:t>sau</a:t>
            </a:r>
            <a:r>
              <a:rPr lang="en-US" baseline="0" dirty="0"/>
              <a:t> </a:t>
            </a:r>
            <a:r>
              <a:rPr lang="en-US" baseline="0" dirty="0" err="1"/>
              <a:t>khi</a:t>
            </a:r>
            <a:r>
              <a:rPr lang="en-US" baseline="0" dirty="0"/>
              <a:t> reconstruct </a:t>
            </a:r>
            <a:r>
              <a:rPr lang="en-US" baseline="0" dirty="0" err="1"/>
              <a:t>được</a:t>
            </a:r>
            <a:r>
              <a:rPr lang="en-US" baseline="0" dirty="0"/>
              <a:t>.</a:t>
            </a:r>
          </a:p>
          <a:p>
            <a:r>
              <a:rPr lang="en-US" dirty="0"/>
              <a:t>Cho </a:t>
            </a:r>
            <a:r>
              <a:rPr lang="en-US" dirty="0" err="1"/>
              <a:t>thấy</a:t>
            </a:r>
            <a:r>
              <a:rPr lang="en-US" baseline="0" dirty="0"/>
              <a:t> </a:t>
            </a:r>
            <a:r>
              <a:rPr lang="en-US" baseline="0" dirty="0" err="1"/>
              <a:t>là</a:t>
            </a:r>
            <a:r>
              <a:rPr lang="en-US" baseline="0" dirty="0"/>
              <a:t> </a:t>
            </a:r>
            <a:r>
              <a:rPr lang="en-US" baseline="0" dirty="0" err="1"/>
              <a:t>fourier</a:t>
            </a:r>
            <a:r>
              <a:rPr lang="en-US" baseline="0" dirty="0"/>
              <a:t> </a:t>
            </a:r>
            <a:r>
              <a:rPr lang="en-US" baseline="0" dirty="0" err="1"/>
              <a:t>không</a:t>
            </a:r>
            <a:r>
              <a:rPr lang="en-US" baseline="0" dirty="0"/>
              <a:t> </a:t>
            </a:r>
            <a:r>
              <a:rPr lang="en-US" baseline="0" dirty="0" err="1"/>
              <a:t>thể</a:t>
            </a:r>
            <a:r>
              <a:rPr lang="en-US" baseline="0" dirty="0"/>
              <a:t> </a:t>
            </a:r>
            <a:r>
              <a:rPr lang="en-US" baseline="0" dirty="0" err="1"/>
              <a:t>lấy</a:t>
            </a:r>
            <a:r>
              <a:rPr lang="en-US" baseline="0" dirty="0"/>
              <a:t> </a:t>
            </a:r>
            <a:r>
              <a:rPr lang="en-US" baseline="0" dirty="0" err="1"/>
              <a:t>ra</a:t>
            </a:r>
            <a:r>
              <a:rPr lang="en-US" baseline="0" dirty="0"/>
              <a:t> </a:t>
            </a:r>
            <a:r>
              <a:rPr lang="en-US" baseline="0" dirty="0" err="1"/>
              <a:t>được</a:t>
            </a:r>
            <a:r>
              <a:rPr lang="en-US" baseline="0" dirty="0"/>
              <a:t> </a:t>
            </a:r>
            <a:r>
              <a:rPr lang="en-US" baseline="0" dirty="0" err="1"/>
              <a:t>những</a:t>
            </a:r>
            <a:r>
              <a:rPr lang="en-US" baseline="0" dirty="0"/>
              <a:t> </a:t>
            </a:r>
            <a:r>
              <a:rPr lang="en-US" baseline="0" dirty="0" err="1"/>
              <a:t>hàm</a:t>
            </a:r>
            <a:r>
              <a:rPr lang="en-US" baseline="0" dirty="0"/>
              <a:t> </a:t>
            </a:r>
            <a:r>
              <a:rPr lang="en-US" baseline="0" dirty="0" err="1"/>
              <a:t>có</a:t>
            </a:r>
            <a:r>
              <a:rPr lang="en-US" baseline="0" dirty="0"/>
              <a:t> </a:t>
            </a:r>
            <a:r>
              <a:rPr lang="en-US" baseline="0" dirty="0" err="1"/>
              <a:t>tần</a:t>
            </a:r>
            <a:r>
              <a:rPr lang="en-US" baseline="0" dirty="0"/>
              <a:t> </a:t>
            </a:r>
            <a:r>
              <a:rPr lang="en-US" baseline="0" dirty="0" err="1"/>
              <a:t>số</a:t>
            </a:r>
            <a:r>
              <a:rPr lang="en-US" baseline="0" dirty="0"/>
              <a:t> </a:t>
            </a:r>
            <a:r>
              <a:rPr lang="en-US" baseline="0" dirty="0" err="1"/>
              <a:t>cao</a:t>
            </a:r>
            <a:r>
              <a:rPr lang="en-US" baseline="0" dirty="0"/>
              <a:t>.</a:t>
            </a:r>
          </a:p>
          <a:p>
            <a:r>
              <a:rPr lang="en-US" baseline="0" dirty="0" err="1"/>
              <a:t>Vì</a:t>
            </a:r>
            <a:r>
              <a:rPr lang="en-US" baseline="0" dirty="0"/>
              <a:t> </a:t>
            </a:r>
            <a:r>
              <a:rPr lang="en-US" baseline="0" dirty="0" err="1"/>
              <a:t>những</a:t>
            </a:r>
            <a:r>
              <a:rPr lang="en-US" baseline="0" dirty="0"/>
              <a:t> </a:t>
            </a:r>
            <a:r>
              <a:rPr lang="en-US" baseline="0" dirty="0" err="1"/>
              <a:t>hàm</a:t>
            </a:r>
            <a:r>
              <a:rPr lang="en-US" baseline="0" dirty="0"/>
              <a:t> </a:t>
            </a:r>
            <a:r>
              <a:rPr lang="en-US" baseline="0" dirty="0" err="1"/>
              <a:t>tần</a:t>
            </a:r>
            <a:r>
              <a:rPr lang="en-US" baseline="0" dirty="0"/>
              <a:t> </a:t>
            </a:r>
            <a:r>
              <a:rPr lang="en-US" baseline="0" dirty="0" err="1"/>
              <a:t>số</a:t>
            </a:r>
            <a:r>
              <a:rPr lang="en-US" baseline="0" dirty="0"/>
              <a:t> </a:t>
            </a:r>
            <a:r>
              <a:rPr lang="en-US" baseline="0" dirty="0" err="1"/>
              <a:t>cao</a:t>
            </a:r>
            <a:r>
              <a:rPr lang="en-US" baseline="0" dirty="0"/>
              <a:t> </a:t>
            </a:r>
            <a:r>
              <a:rPr lang="en-US" baseline="0" dirty="0" err="1"/>
              <a:t>này</a:t>
            </a:r>
            <a:r>
              <a:rPr lang="en-US" baseline="0" dirty="0"/>
              <a:t> </a:t>
            </a:r>
            <a:r>
              <a:rPr lang="en-US" baseline="0" dirty="0" err="1"/>
              <a:t>có</a:t>
            </a:r>
            <a:r>
              <a:rPr lang="en-US" baseline="0" dirty="0"/>
              <a:t> </a:t>
            </a:r>
            <a:r>
              <a:rPr lang="en-US" baseline="0" dirty="0" err="1"/>
              <a:t>đặc</a:t>
            </a:r>
            <a:r>
              <a:rPr lang="en-US" baseline="0" dirty="0"/>
              <a:t> </a:t>
            </a:r>
            <a:r>
              <a:rPr lang="en-US" baseline="0" dirty="0" err="1"/>
              <a:t>tính</a:t>
            </a:r>
            <a:r>
              <a:rPr lang="en-US" baseline="0" dirty="0"/>
              <a:t> local.</a:t>
            </a:r>
          </a:p>
          <a:p>
            <a:r>
              <a:rPr lang="en-US" baseline="0" dirty="0"/>
              <a:t>Fourier </a:t>
            </a:r>
            <a:r>
              <a:rPr lang="en-US" baseline="0" dirty="0" err="1"/>
              <a:t>chỉ</a:t>
            </a:r>
            <a:r>
              <a:rPr lang="en-US" baseline="0" dirty="0"/>
              <a:t> </a:t>
            </a:r>
            <a:r>
              <a:rPr lang="en-US" baseline="0" dirty="0" err="1"/>
              <a:t>xét</a:t>
            </a:r>
            <a:r>
              <a:rPr lang="en-US" baseline="0" dirty="0"/>
              <a:t> </a:t>
            </a:r>
            <a:r>
              <a:rPr lang="en-US" baseline="0" dirty="0" err="1"/>
              <a:t>được</a:t>
            </a:r>
            <a:r>
              <a:rPr lang="en-US" baseline="0" dirty="0"/>
              <a:t> global </a:t>
            </a:r>
            <a:r>
              <a:rPr lang="en-US" baseline="0" dirty="0" err="1"/>
              <a:t>nên</a:t>
            </a:r>
            <a:r>
              <a:rPr lang="en-US" baseline="0" dirty="0"/>
              <a:t> </a:t>
            </a:r>
            <a:r>
              <a:rPr lang="en-US" baseline="0" dirty="0" err="1"/>
              <a:t>ko</a:t>
            </a:r>
            <a:r>
              <a:rPr lang="en-US" baseline="0" dirty="0"/>
              <a:t> </a:t>
            </a:r>
            <a:r>
              <a:rPr lang="en-US" baseline="0" dirty="0" err="1"/>
              <a:t>làm</a:t>
            </a:r>
            <a:r>
              <a:rPr lang="en-US" baseline="0" dirty="0"/>
              <a:t> </a:t>
            </a:r>
            <a:r>
              <a:rPr lang="en-US" baseline="0" dirty="0" err="1"/>
              <a:t>đc</a:t>
            </a:r>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10</a:t>
            </a:fld>
            <a:endParaRPr lang="en-US"/>
          </a:p>
        </p:txBody>
      </p:sp>
    </p:spTree>
    <p:extLst>
      <p:ext uri="{BB962C8B-B14F-4D97-AF65-F5344CB8AC3E}">
        <p14:creationId xmlns:p14="http://schemas.microsoft.com/office/powerpoint/2010/main" val="591218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Tính</a:t>
            </a:r>
            <a:r>
              <a:rPr lang="en-US" baseline="0" dirty="0"/>
              <a:t> </a:t>
            </a:r>
            <a:r>
              <a:rPr lang="en-US" baseline="0" dirty="0" err="1"/>
              <a:t>chất</a:t>
            </a:r>
            <a:r>
              <a:rPr lang="en-US" baseline="0" dirty="0"/>
              <a:t> </a:t>
            </a:r>
            <a:r>
              <a:rPr lang="en-US" baseline="0" dirty="0" err="1"/>
              <a:t>của</a:t>
            </a:r>
            <a:r>
              <a:rPr lang="en-US" baseline="0" dirty="0"/>
              <a:t> </a:t>
            </a:r>
            <a:r>
              <a:rPr lang="en-US" baseline="0" dirty="0" err="1"/>
              <a:t>hàm</a:t>
            </a:r>
            <a:r>
              <a:rPr lang="en-US" baseline="0" dirty="0"/>
              <a:t> sin, </a:t>
            </a:r>
            <a:r>
              <a:rPr lang="en-US" baseline="0" dirty="0" err="1"/>
              <a:t>cosin</a:t>
            </a:r>
            <a:r>
              <a:rPr lang="en-US" baseline="0" dirty="0"/>
              <a:t>: </a:t>
            </a:r>
            <a:r>
              <a:rPr lang="en-US" baseline="0" dirty="0" err="1"/>
              <a:t>tuần</a:t>
            </a:r>
            <a:r>
              <a:rPr lang="en-US" baseline="0" dirty="0"/>
              <a:t> </a:t>
            </a:r>
            <a:r>
              <a:rPr lang="en-US" baseline="0" dirty="0" err="1"/>
              <a:t>hoàn</a:t>
            </a:r>
            <a:r>
              <a:rPr lang="en-US" baseline="0" dirty="0"/>
              <a:t> </a:t>
            </a:r>
            <a:r>
              <a:rPr lang="en-US" baseline="0" dirty="0" err="1"/>
              <a:t>đến</a:t>
            </a:r>
            <a:r>
              <a:rPr lang="en-US" baseline="0" dirty="0"/>
              <a:t> </a:t>
            </a:r>
            <a:r>
              <a:rPr lang="en-US" baseline="0" dirty="0" err="1"/>
              <a:t>vô</a:t>
            </a:r>
            <a:r>
              <a:rPr lang="en-US" baseline="0" dirty="0"/>
              <a:t> </a:t>
            </a:r>
            <a:r>
              <a:rPr lang="en-US" baseline="0" dirty="0" err="1"/>
              <a:t>cực</a:t>
            </a:r>
            <a:r>
              <a:rPr lang="en-US" baseline="0" dirty="0"/>
              <a:t>.</a:t>
            </a:r>
          </a:p>
          <a:p>
            <a:r>
              <a:rPr lang="en-US" baseline="0" dirty="0" err="1"/>
              <a:t>Tuy</a:t>
            </a:r>
            <a:r>
              <a:rPr lang="en-US" baseline="0" dirty="0"/>
              <a:t> </a:t>
            </a:r>
            <a:r>
              <a:rPr lang="en-US" baseline="0" dirty="0" err="1"/>
              <a:t>nhiên</a:t>
            </a:r>
            <a:r>
              <a:rPr lang="en-US" baseline="0" dirty="0"/>
              <a:t> </a:t>
            </a:r>
            <a:r>
              <a:rPr lang="en-US" baseline="0" dirty="0" err="1"/>
              <a:t>trong</a:t>
            </a:r>
            <a:r>
              <a:rPr lang="en-US" baseline="0" dirty="0"/>
              <a:t> </a:t>
            </a:r>
            <a:r>
              <a:rPr lang="en-US" baseline="0" dirty="0" err="1"/>
              <a:t>thực</a:t>
            </a:r>
            <a:r>
              <a:rPr lang="en-US" baseline="0" dirty="0"/>
              <a:t> </a:t>
            </a:r>
            <a:r>
              <a:rPr lang="en-US" baseline="0" dirty="0" err="1"/>
              <a:t>tế</a:t>
            </a:r>
            <a:r>
              <a:rPr lang="en-US" baseline="0" dirty="0"/>
              <a:t> </a:t>
            </a:r>
            <a:r>
              <a:rPr lang="en-US" baseline="0" dirty="0" err="1"/>
              <a:t>thì</a:t>
            </a:r>
            <a:r>
              <a:rPr lang="en-US" baseline="0" dirty="0"/>
              <a:t> </a:t>
            </a:r>
            <a:r>
              <a:rPr lang="en-US" baseline="0" dirty="0" err="1"/>
              <a:t>nó</a:t>
            </a:r>
            <a:r>
              <a:rPr lang="en-US" baseline="0" dirty="0"/>
              <a:t> </a:t>
            </a:r>
            <a:r>
              <a:rPr lang="en-US" baseline="0" dirty="0" err="1"/>
              <a:t>lại</a:t>
            </a:r>
            <a:r>
              <a:rPr lang="en-US" baseline="0" dirty="0"/>
              <a:t> </a:t>
            </a:r>
            <a:r>
              <a:rPr lang="en-US" baseline="0" dirty="0" err="1"/>
              <a:t>không</a:t>
            </a:r>
            <a:r>
              <a:rPr lang="en-US" baseline="0" dirty="0"/>
              <a:t> </a:t>
            </a:r>
            <a:r>
              <a:rPr lang="en-US" baseline="0" dirty="0" err="1"/>
              <a:t>như</a:t>
            </a:r>
            <a:r>
              <a:rPr lang="en-US" baseline="0" dirty="0"/>
              <a:t> </a:t>
            </a:r>
            <a:r>
              <a:rPr lang="en-US" baseline="0" dirty="0" err="1"/>
              <a:t>vậy</a:t>
            </a:r>
            <a:r>
              <a:rPr lang="en-US" baseline="0" dirty="0"/>
              <a:t>.</a:t>
            </a:r>
          </a:p>
          <a:p>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11</a:t>
            </a:fld>
            <a:endParaRPr lang="en-US"/>
          </a:p>
        </p:txBody>
      </p:sp>
    </p:spTree>
    <p:extLst>
      <p:ext uri="{BB962C8B-B14F-4D97-AF65-F5344CB8AC3E}">
        <p14:creationId xmlns:p14="http://schemas.microsoft.com/office/powerpoint/2010/main" val="3662753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Tính</a:t>
            </a:r>
            <a:r>
              <a:rPr lang="en-US" baseline="0" dirty="0"/>
              <a:t> </a:t>
            </a:r>
            <a:r>
              <a:rPr lang="en-US" baseline="0" dirty="0" err="1"/>
              <a:t>chất</a:t>
            </a:r>
            <a:r>
              <a:rPr lang="en-US" baseline="0" dirty="0"/>
              <a:t> </a:t>
            </a:r>
            <a:r>
              <a:rPr lang="en-US" baseline="0" dirty="0" err="1"/>
              <a:t>của</a:t>
            </a:r>
            <a:r>
              <a:rPr lang="en-US" baseline="0" dirty="0"/>
              <a:t> </a:t>
            </a:r>
            <a:r>
              <a:rPr lang="en-US" baseline="0" dirty="0" err="1"/>
              <a:t>hàm</a:t>
            </a:r>
            <a:r>
              <a:rPr lang="en-US" baseline="0" dirty="0"/>
              <a:t> sin, </a:t>
            </a:r>
            <a:r>
              <a:rPr lang="en-US" baseline="0" dirty="0" err="1"/>
              <a:t>cosin</a:t>
            </a:r>
            <a:r>
              <a:rPr lang="en-US" baseline="0" dirty="0"/>
              <a:t>: </a:t>
            </a:r>
            <a:r>
              <a:rPr lang="en-US" baseline="0" dirty="0" err="1"/>
              <a:t>tuần</a:t>
            </a:r>
            <a:r>
              <a:rPr lang="en-US" baseline="0" dirty="0"/>
              <a:t> </a:t>
            </a:r>
            <a:r>
              <a:rPr lang="en-US" baseline="0" dirty="0" err="1"/>
              <a:t>hoàn</a:t>
            </a:r>
            <a:r>
              <a:rPr lang="en-US" baseline="0" dirty="0"/>
              <a:t> </a:t>
            </a:r>
            <a:r>
              <a:rPr lang="en-US" baseline="0" dirty="0" err="1"/>
              <a:t>đến</a:t>
            </a:r>
            <a:r>
              <a:rPr lang="en-US" baseline="0" dirty="0"/>
              <a:t> </a:t>
            </a:r>
            <a:r>
              <a:rPr lang="en-US" baseline="0" dirty="0" err="1"/>
              <a:t>vô</a:t>
            </a:r>
            <a:r>
              <a:rPr lang="en-US" baseline="0" dirty="0"/>
              <a:t> </a:t>
            </a:r>
            <a:r>
              <a:rPr lang="en-US" baseline="0" dirty="0" err="1"/>
              <a:t>cực</a:t>
            </a:r>
            <a:r>
              <a:rPr lang="en-US" baseline="0" dirty="0"/>
              <a:t>.</a:t>
            </a:r>
          </a:p>
          <a:p>
            <a:r>
              <a:rPr lang="en-US" baseline="0" dirty="0" err="1"/>
              <a:t>Tuy</a:t>
            </a:r>
            <a:r>
              <a:rPr lang="en-US" baseline="0" dirty="0"/>
              <a:t> </a:t>
            </a:r>
            <a:r>
              <a:rPr lang="en-US" baseline="0" dirty="0" err="1"/>
              <a:t>nhiên</a:t>
            </a:r>
            <a:r>
              <a:rPr lang="en-US" baseline="0" dirty="0"/>
              <a:t> </a:t>
            </a:r>
            <a:r>
              <a:rPr lang="en-US" baseline="0" dirty="0" err="1"/>
              <a:t>trong</a:t>
            </a:r>
            <a:r>
              <a:rPr lang="en-US" baseline="0" dirty="0"/>
              <a:t> </a:t>
            </a:r>
            <a:r>
              <a:rPr lang="en-US" baseline="0" dirty="0" err="1"/>
              <a:t>thực</a:t>
            </a:r>
            <a:r>
              <a:rPr lang="en-US" baseline="0" dirty="0"/>
              <a:t> </a:t>
            </a:r>
            <a:r>
              <a:rPr lang="en-US" baseline="0" dirty="0" err="1"/>
              <a:t>tế</a:t>
            </a:r>
            <a:r>
              <a:rPr lang="en-US" baseline="0" dirty="0"/>
              <a:t> </a:t>
            </a:r>
            <a:r>
              <a:rPr lang="en-US" baseline="0" dirty="0" err="1"/>
              <a:t>thì</a:t>
            </a:r>
            <a:r>
              <a:rPr lang="en-US" baseline="0" dirty="0"/>
              <a:t> </a:t>
            </a:r>
            <a:r>
              <a:rPr lang="en-US" baseline="0" dirty="0" err="1"/>
              <a:t>nó</a:t>
            </a:r>
            <a:r>
              <a:rPr lang="en-US" baseline="0" dirty="0"/>
              <a:t> </a:t>
            </a:r>
            <a:r>
              <a:rPr lang="en-US" baseline="0" dirty="0" err="1"/>
              <a:t>lại</a:t>
            </a:r>
            <a:r>
              <a:rPr lang="en-US" baseline="0" dirty="0"/>
              <a:t> </a:t>
            </a:r>
            <a:r>
              <a:rPr lang="en-US" baseline="0" dirty="0" err="1"/>
              <a:t>không</a:t>
            </a:r>
            <a:r>
              <a:rPr lang="en-US" baseline="0" dirty="0"/>
              <a:t> </a:t>
            </a:r>
            <a:r>
              <a:rPr lang="en-US" baseline="0" dirty="0" err="1"/>
              <a:t>như</a:t>
            </a:r>
            <a:r>
              <a:rPr lang="en-US" baseline="0" dirty="0"/>
              <a:t> </a:t>
            </a:r>
            <a:r>
              <a:rPr lang="en-US" baseline="0" dirty="0" err="1"/>
              <a:t>vậy</a:t>
            </a:r>
            <a:r>
              <a:rPr lang="en-US" baseline="0" dirty="0"/>
              <a:t>.</a:t>
            </a:r>
          </a:p>
          <a:p>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12</a:t>
            </a:fld>
            <a:endParaRPr lang="en-US"/>
          </a:p>
        </p:txBody>
      </p:sp>
    </p:spTree>
    <p:extLst>
      <p:ext uri="{BB962C8B-B14F-4D97-AF65-F5344CB8AC3E}">
        <p14:creationId xmlns:p14="http://schemas.microsoft.com/office/powerpoint/2010/main" val="3662753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Nếu</a:t>
            </a:r>
            <a:r>
              <a:rPr lang="en-US" baseline="0" dirty="0"/>
              <a:t> </a:t>
            </a:r>
            <a:r>
              <a:rPr lang="en-US" baseline="0" dirty="0" err="1"/>
              <a:t>thời</a:t>
            </a:r>
            <a:r>
              <a:rPr lang="en-US" baseline="0" dirty="0"/>
              <a:t> </a:t>
            </a:r>
            <a:r>
              <a:rPr lang="en-US" baseline="0" dirty="0" err="1"/>
              <a:t>gian</a:t>
            </a:r>
            <a:r>
              <a:rPr lang="en-US" baseline="0" dirty="0"/>
              <a:t> </a:t>
            </a:r>
            <a:r>
              <a:rPr lang="en-US" baseline="0" dirty="0" err="1"/>
              <a:t>hẹp</a:t>
            </a:r>
            <a:r>
              <a:rPr lang="en-US" baseline="0" dirty="0"/>
              <a:t>, </a:t>
            </a:r>
            <a:r>
              <a:rPr lang="en-US" baseline="0" dirty="0" err="1"/>
              <a:t>khoảng</a:t>
            </a:r>
            <a:r>
              <a:rPr lang="en-US" baseline="0" dirty="0"/>
              <a:t> </a:t>
            </a:r>
            <a:r>
              <a:rPr lang="en-US" baseline="0" dirty="0" err="1"/>
              <a:t>tần</a:t>
            </a:r>
            <a:r>
              <a:rPr lang="en-US" baseline="0" dirty="0"/>
              <a:t> </a:t>
            </a:r>
            <a:r>
              <a:rPr lang="en-US" baseline="0" dirty="0" err="1"/>
              <a:t>số</a:t>
            </a:r>
            <a:r>
              <a:rPr lang="en-US" baseline="0" dirty="0"/>
              <a:t> </a:t>
            </a:r>
            <a:r>
              <a:rPr lang="en-US" baseline="0" dirty="0" err="1"/>
              <a:t>có</a:t>
            </a:r>
            <a:r>
              <a:rPr lang="en-US" baseline="0" dirty="0"/>
              <a:t> </a:t>
            </a:r>
            <a:r>
              <a:rPr lang="en-US" baseline="0" dirty="0" err="1"/>
              <a:t>thể</a:t>
            </a:r>
            <a:r>
              <a:rPr lang="en-US" baseline="0" dirty="0"/>
              <a:t> </a:t>
            </a:r>
            <a:r>
              <a:rPr lang="en-US" baseline="0" dirty="0" err="1"/>
              <a:t>rơi</a:t>
            </a:r>
            <a:r>
              <a:rPr lang="en-US" baseline="0" dirty="0"/>
              <a:t> </a:t>
            </a:r>
            <a:r>
              <a:rPr lang="en-US" baseline="0" dirty="0" err="1"/>
              <a:t>vào</a:t>
            </a:r>
            <a:r>
              <a:rPr lang="en-US" baseline="0" dirty="0"/>
              <a:t> </a:t>
            </a:r>
            <a:r>
              <a:rPr lang="en-US" baseline="0" dirty="0" err="1"/>
              <a:t>sẽ</a:t>
            </a:r>
            <a:r>
              <a:rPr lang="en-US" baseline="0" dirty="0"/>
              <a:t> </a:t>
            </a:r>
            <a:r>
              <a:rPr lang="en-US" baseline="0" dirty="0" err="1"/>
              <a:t>rộng</a:t>
            </a:r>
            <a:r>
              <a:rPr lang="en-US" baseline="0" dirty="0"/>
              <a:t>, </a:t>
            </a:r>
            <a:r>
              <a:rPr lang="en-US" baseline="0" dirty="0" err="1"/>
              <a:t>vì</a:t>
            </a:r>
            <a:r>
              <a:rPr lang="en-US" baseline="0" dirty="0"/>
              <a:t> </a:t>
            </a:r>
            <a:r>
              <a:rPr lang="en-US" baseline="0" dirty="0" err="1"/>
              <a:t>thế</a:t>
            </a:r>
            <a:r>
              <a:rPr lang="en-US" baseline="0" dirty="0"/>
              <a:t> </a:t>
            </a:r>
            <a:r>
              <a:rPr lang="en-US" baseline="0" dirty="0" err="1"/>
              <a:t>khó</a:t>
            </a:r>
            <a:r>
              <a:rPr lang="en-US" baseline="0" dirty="0"/>
              <a:t> </a:t>
            </a:r>
            <a:r>
              <a:rPr lang="en-US" baseline="0" dirty="0" err="1"/>
              <a:t>xác</a:t>
            </a:r>
            <a:r>
              <a:rPr lang="en-US" baseline="0" dirty="0"/>
              <a:t> </a:t>
            </a:r>
            <a:r>
              <a:rPr lang="en-US" baseline="0" dirty="0" err="1"/>
              <a:t>định</a:t>
            </a:r>
            <a:r>
              <a:rPr lang="en-US" baseline="0" dirty="0"/>
              <a:t> </a:t>
            </a:r>
            <a:r>
              <a:rPr lang="en-US" baseline="0" dirty="0" err="1"/>
              <a:t>được</a:t>
            </a:r>
            <a:endParaRPr lang="en-US" dirty="0"/>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14</a:t>
            </a:fld>
            <a:endParaRPr lang="en-US"/>
          </a:p>
        </p:txBody>
      </p:sp>
    </p:spTree>
    <p:extLst>
      <p:ext uri="{BB962C8B-B14F-4D97-AF65-F5344CB8AC3E}">
        <p14:creationId xmlns:p14="http://schemas.microsoft.com/office/powerpoint/2010/main" val="2860865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3" name="Subtitle 2"/>
          <p:cNvSpPr>
            <a:spLocks noGrp="1"/>
          </p:cNvSpPr>
          <p:nvPr>
            <p:ph type="subTitle" idx="1"/>
          </p:nvPr>
        </p:nvSpPr>
        <p:spPr>
          <a:xfrm>
            <a:off x="1828800" y="3886200"/>
            <a:ext cx="8534400" cy="1752600"/>
          </a:xfrm>
        </p:spPr>
        <p:txBody>
          <a:bodyPr/>
          <a:lstStyle>
            <a:lvl1pPr marL="514350" indent="-514350" algn="l">
              <a:buFont typeface="+mj-lt"/>
              <a:buAutoNum type="arabicPeriod"/>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6/14/2021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0561574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59944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3">
            <a:extLst>
              <a:ext uri="{FF2B5EF4-FFF2-40B4-BE49-F238E27FC236}">
                <a16:creationId xmlns=""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Tree>
    <p:extLst>
      <p:ext uri="{BB962C8B-B14F-4D97-AF65-F5344CB8AC3E}">
        <p14:creationId xmlns:p14="http://schemas.microsoft.com/office/powerpoint/2010/main" val="17740613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30226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3">
            <a:extLst>
              <a:ext uri="{FF2B5EF4-FFF2-40B4-BE49-F238E27FC236}">
                <a16:creationId xmlns=""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
        <p:nvSpPr>
          <p:cNvPr id="7" name="Content Placeholder 3">
            <a:extLst>
              <a:ext uri="{FF2B5EF4-FFF2-40B4-BE49-F238E27FC236}">
                <a16:creationId xmlns="" xmlns:a16="http://schemas.microsoft.com/office/drawing/2014/main" id="{41B544BE-4259-4202-9EEF-29A5F771B6E3}"/>
              </a:ext>
            </a:extLst>
          </p:cNvPr>
          <p:cNvSpPr>
            <a:spLocks noGrp="1"/>
          </p:cNvSpPr>
          <p:nvPr>
            <p:ph sz="half" idx="13"/>
          </p:nvPr>
        </p:nvSpPr>
        <p:spPr>
          <a:xfrm>
            <a:off x="9239864" y="1066800"/>
            <a:ext cx="2952136"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02334505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685800"/>
            <a:ext cx="5994400" cy="5440364"/>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42514639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0"/>
            <a:ext cx="5994400" cy="61722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4007748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56259912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19417047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8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86274147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63819334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89440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6/14/2021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 xmlns:a16="http://schemas.microsoft.com/office/drawing/2014/main" id="{9D883E1B-DCB8-4AE3-8602-77DB6847C833}"/>
              </a:ext>
            </a:extLst>
          </p:cNvPr>
          <p:cNvSpPr>
            <a:spLocks noGrp="1"/>
          </p:cNvSpPr>
          <p:nvPr>
            <p:ph sz="half" idx="1"/>
          </p:nvPr>
        </p:nvSpPr>
        <p:spPr>
          <a:xfrm>
            <a:off x="609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 xmlns:a16="http://schemas.microsoft.com/office/drawing/2014/main" id="{75BCF21E-A865-464F-8655-72D304F74085}"/>
              </a:ext>
            </a:extLst>
          </p:cNvPr>
          <p:cNvSpPr>
            <a:spLocks noGrp="1"/>
          </p:cNvSpPr>
          <p:nvPr>
            <p:ph sz="half" idx="2"/>
          </p:nvPr>
        </p:nvSpPr>
        <p:spPr>
          <a:xfrm>
            <a:off x="6197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28886234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6/14/2021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76553698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6/14/2021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 xmlns:a16="http://schemas.microsoft.com/office/drawing/2014/main" id="{9D883E1B-DCB8-4AE3-8602-77DB6847C833}"/>
              </a:ext>
            </a:extLst>
          </p:cNvPr>
          <p:cNvSpPr>
            <a:spLocks noGrp="1"/>
          </p:cNvSpPr>
          <p:nvPr>
            <p:ph sz="half" idx="1"/>
          </p:nvPr>
        </p:nvSpPr>
        <p:spPr>
          <a:xfrm>
            <a:off x="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 xmlns:a16="http://schemas.microsoft.com/office/drawing/2014/main" id="{75BCF21E-A865-464F-8655-72D304F74085}"/>
              </a:ext>
            </a:extLst>
          </p:cNvPr>
          <p:cNvSpPr>
            <a:spLocks noGrp="1"/>
          </p:cNvSpPr>
          <p:nvPr>
            <p:ph sz="half" idx="2"/>
          </p:nvPr>
        </p:nvSpPr>
        <p:spPr>
          <a:xfrm>
            <a:off x="619760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60661023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7" name="Content Placeholder 2">
            <a:extLst>
              <a:ext uri="{FF2B5EF4-FFF2-40B4-BE49-F238E27FC236}">
                <a16:creationId xmlns="" xmlns:a16="http://schemas.microsoft.com/office/drawing/2014/main" id="{D4EA549A-C581-4C37-B257-ACE55CAD4DF6}"/>
              </a:ext>
            </a:extLst>
          </p:cNvPr>
          <p:cNvSpPr>
            <a:spLocks noGrp="1"/>
          </p:cNvSpPr>
          <p:nvPr>
            <p:ph sz="half" idx="12"/>
          </p:nvPr>
        </p:nvSpPr>
        <p:spPr>
          <a:xfrm>
            <a:off x="0" y="3886200"/>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 xmlns:a16="http://schemas.microsoft.com/office/drawing/2014/main" id="{00016720-4FC2-4205-9886-7838EB044331}"/>
              </a:ext>
            </a:extLst>
          </p:cNvPr>
          <p:cNvSpPr>
            <a:spLocks noGrp="1"/>
          </p:cNvSpPr>
          <p:nvPr>
            <p:ph sz="half" idx="13"/>
          </p:nvPr>
        </p:nvSpPr>
        <p:spPr>
          <a:xfrm>
            <a:off x="6197600" y="1608826"/>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10" name="Content Placeholder 2">
            <a:extLst>
              <a:ext uri="{FF2B5EF4-FFF2-40B4-BE49-F238E27FC236}">
                <a16:creationId xmlns="" xmlns:a16="http://schemas.microsoft.com/office/drawing/2014/main" id="{CE828636-495F-44E0-8340-BCE2B3F47166}"/>
              </a:ext>
            </a:extLst>
          </p:cNvPr>
          <p:cNvSpPr>
            <a:spLocks noGrp="1"/>
          </p:cNvSpPr>
          <p:nvPr>
            <p:ph sz="half" idx="14"/>
          </p:nvPr>
        </p:nvSpPr>
        <p:spPr>
          <a:xfrm>
            <a:off x="6197600" y="3894825"/>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50167656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6/14/2021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 xmlns:a16="http://schemas.microsoft.com/office/drawing/2014/main" id="{9FCB7F62-31CE-479A-B75D-E680BBC27871}"/>
              </a:ext>
            </a:extLst>
          </p:cNvPr>
          <p:cNvSpPr>
            <a:spLocks noGrp="1"/>
          </p:cNvSpPr>
          <p:nvPr>
            <p:ph idx="17"/>
          </p:nvPr>
        </p:nvSpPr>
        <p:spPr>
          <a:xfrm>
            <a:off x="82296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a:extLst>
              <a:ext uri="{FF2B5EF4-FFF2-40B4-BE49-F238E27FC236}">
                <a16:creationId xmlns="" xmlns:a16="http://schemas.microsoft.com/office/drawing/2014/main" id="{90AFCEF9-0FFB-4670-A771-DA310A1C55BF}"/>
              </a:ext>
            </a:extLst>
          </p:cNvPr>
          <p:cNvSpPr>
            <a:spLocks noGrp="1"/>
          </p:cNvSpPr>
          <p:nvPr>
            <p:ph idx="18"/>
          </p:nvPr>
        </p:nvSpPr>
        <p:spPr>
          <a:xfrm>
            <a:off x="41148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86549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7" name="Content Placeholder 2">
            <a:extLst>
              <a:ext uri="{FF2B5EF4-FFF2-40B4-BE49-F238E27FC236}">
                <a16:creationId xmlns="" xmlns:a16="http://schemas.microsoft.com/office/drawing/2014/main" id="{1E586163-080C-4D92-9FF5-83B9A124C31B}"/>
              </a:ext>
            </a:extLst>
          </p:cNvPr>
          <p:cNvSpPr>
            <a:spLocks noGrp="1"/>
          </p:cNvSpPr>
          <p:nvPr>
            <p:ph sz="half" idx="12"/>
          </p:nvPr>
        </p:nvSpPr>
        <p:spPr>
          <a:xfrm>
            <a:off x="30988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8" name="Content Placeholder 2">
            <a:extLst>
              <a:ext uri="{FF2B5EF4-FFF2-40B4-BE49-F238E27FC236}">
                <a16:creationId xmlns="" xmlns:a16="http://schemas.microsoft.com/office/drawing/2014/main" id="{60879BDB-29CC-404E-9DCA-E89C7B9070DD}"/>
              </a:ext>
            </a:extLst>
          </p:cNvPr>
          <p:cNvSpPr>
            <a:spLocks noGrp="1"/>
          </p:cNvSpPr>
          <p:nvPr>
            <p:ph sz="half" idx="13"/>
          </p:nvPr>
        </p:nvSpPr>
        <p:spPr>
          <a:xfrm>
            <a:off x="62103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 xmlns:a16="http://schemas.microsoft.com/office/drawing/2014/main" id="{2494B703-5983-4A4F-B197-D2C64EAA9F6A}"/>
              </a:ext>
            </a:extLst>
          </p:cNvPr>
          <p:cNvSpPr>
            <a:spLocks noGrp="1"/>
          </p:cNvSpPr>
          <p:nvPr>
            <p:ph sz="half" idx="14"/>
          </p:nvPr>
        </p:nvSpPr>
        <p:spPr>
          <a:xfrm>
            <a:off x="93472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30697005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8763000" y="16002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21" name="Content Placeholder 2">
            <a:extLst>
              <a:ext uri="{FF2B5EF4-FFF2-40B4-BE49-F238E27FC236}">
                <a16:creationId xmlns="" xmlns:a16="http://schemas.microsoft.com/office/drawing/2014/main" id="{E4A1A4A6-69C0-4EC3-B5CC-CC08837714D4}"/>
              </a:ext>
            </a:extLst>
          </p:cNvPr>
          <p:cNvSpPr>
            <a:spLocks noGrp="1"/>
          </p:cNvSpPr>
          <p:nvPr>
            <p:ph sz="half" idx="12"/>
          </p:nvPr>
        </p:nvSpPr>
        <p:spPr>
          <a:xfrm>
            <a:off x="609600" y="26808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2" name="Content Placeholder 3">
            <a:extLst>
              <a:ext uri="{FF2B5EF4-FFF2-40B4-BE49-F238E27FC236}">
                <a16:creationId xmlns="" xmlns:a16="http://schemas.microsoft.com/office/drawing/2014/main" id="{3E39D719-3B3B-4F96-BE3F-4E767D23D3DC}"/>
              </a:ext>
            </a:extLst>
          </p:cNvPr>
          <p:cNvSpPr>
            <a:spLocks noGrp="1"/>
          </p:cNvSpPr>
          <p:nvPr>
            <p:ph sz="half" idx="13"/>
          </p:nvPr>
        </p:nvSpPr>
        <p:spPr>
          <a:xfrm>
            <a:off x="8763000" y="26808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3" name="Content Placeholder 2">
            <a:extLst>
              <a:ext uri="{FF2B5EF4-FFF2-40B4-BE49-F238E27FC236}">
                <a16:creationId xmlns="" xmlns:a16="http://schemas.microsoft.com/office/drawing/2014/main" id="{D7791AFD-E53B-48D7-8A3C-24F9B9314932}"/>
              </a:ext>
            </a:extLst>
          </p:cNvPr>
          <p:cNvSpPr>
            <a:spLocks noGrp="1"/>
          </p:cNvSpPr>
          <p:nvPr>
            <p:ph sz="half" idx="14"/>
          </p:nvPr>
        </p:nvSpPr>
        <p:spPr>
          <a:xfrm>
            <a:off x="609600" y="37338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4" name="Content Placeholder 3">
            <a:extLst>
              <a:ext uri="{FF2B5EF4-FFF2-40B4-BE49-F238E27FC236}">
                <a16:creationId xmlns="" xmlns:a16="http://schemas.microsoft.com/office/drawing/2014/main" id="{7784060D-E07A-4765-948A-FC9071F8DDC5}"/>
              </a:ext>
            </a:extLst>
          </p:cNvPr>
          <p:cNvSpPr>
            <a:spLocks noGrp="1"/>
          </p:cNvSpPr>
          <p:nvPr>
            <p:ph sz="half" idx="15"/>
          </p:nvPr>
        </p:nvSpPr>
        <p:spPr>
          <a:xfrm>
            <a:off x="8763000" y="37338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5" name="Content Placeholder 2">
            <a:extLst>
              <a:ext uri="{FF2B5EF4-FFF2-40B4-BE49-F238E27FC236}">
                <a16:creationId xmlns="" xmlns:a16="http://schemas.microsoft.com/office/drawing/2014/main" id="{A67EFF06-2483-4600-B6B9-3D1CE50220DD}"/>
              </a:ext>
            </a:extLst>
          </p:cNvPr>
          <p:cNvSpPr>
            <a:spLocks noGrp="1"/>
          </p:cNvSpPr>
          <p:nvPr>
            <p:ph sz="half" idx="16"/>
          </p:nvPr>
        </p:nvSpPr>
        <p:spPr>
          <a:xfrm>
            <a:off x="609600" y="48144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6" name="Content Placeholder 3">
            <a:extLst>
              <a:ext uri="{FF2B5EF4-FFF2-40B4-BE49-F238E27FC236}">
                <a16:creationId xmlns="" xmlns:a16="http://schemas.microsoft.com/office/drawing/2014/main" id="{C22FA758-800C-4200-9C64-1F16B8C51CA7}"/>
              </a:ext>
            </a:extLst>
          </p:cNvPr>
          <p:cNvSpPr>
            <a:spLocks noGrp="1"/>
          </p:cNvSpPr>
          <p:nvPr>
            <p:ph sz="half" idx="17"/>
          </p:nvPr>
        </p:nvSpPr>
        <p:spPr>
          <a:xfrm>
            <a:off x="8763000" y="48144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Tree>
    <p:extLst>
      <p:ext uri="{BB962C8B-B14F-4D97-AF65-F5344CB8AC3E}">
        <p14:creationId xmlns:p14="http://schemas.microsoft.com/office/powerpoint/2010/main" val="180967635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6/14/2021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3228791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998632"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6/14/2021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62183618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6/14/2021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9263459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6/14/2021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89305008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2114" y="1535113"/>
            <a:ext cx="12194114"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14"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6/14/2021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4551596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6/14/2021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60536144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C4F9C9E2-06BB-41C5-A984-A694C29A16A3}" type="datetime1">
              <a:rPr lang="en-US" smtClean="0"/>
              <a:t>6/14/2021</a:t>
            </a:fld>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11271961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3CC2845-9148-4B5B-9562-D246E4219F47}" type="datetime1">
              <a:rPr lang="en-US" smtClean="0"/>
              <a:t>6/14/2021</a:t>
            </a:fld>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6685482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800" b="1"/>
            </a:lvl1pPr>
          </a:lstStyle>
          <a:p>
            <a:r>
              <a:rPr lang="en-US"/>
              <a:t>Click to edit Master title style</a:t>
            </a:r>
            <a:endParaRPr lang="vi-VN"/>
          </a:p>
        </p:txBody>
      </p:sp>
      <p:sp>
        <p:nvSpPr>
          <p:cNvPr id="3" name="Content Placeholder 2"/>
          <p:cNvSpPr>
            <a:spLocks noGrp="1"/>
          </p:cNvSpPr>
          <p:nvPr>
            <p:ph idx="1"/>
          </p:nvPr>
        </p:nvSpPr>
        <p:spPr>
          <a:xfrm>
            <a:off x="4766733" y="273051"/>
            <a:ext cx="6815667" cy="5853113"/>
          </a:xfrm>
        </p:spPr>
        <p:txBody>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A4F83F0-61E2-46D0-B6E3-3CB47DF90001}"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27000721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vi-V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vi-V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5FA6EDE-9D0A-48DF-8DB7-E6E7C6725AE9}" type="datetime1">
              <a:rPr lang="en-US" smtClean="0"/>
              <a:t>6/14/2021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6903305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0735CB54-6AB1-4B04-9998-2469A6BA0B58}" type="datetime1">
              <a:rPr lang="en-US" smtClean="0"/>
              <a:t>6/14/2021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18823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D9D2B26-C4DE-45F6-A82F-4DCF9E9E95FB}" type="datetime1">
              <a:rPr lang="en-US" smtClean="0"/>
              <a:t>6/14/2021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85348029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BE249C8-BF7A-4990-B3B9-274312BE8A3E}"/>
              </a:ext>
            </a:extLst>
          </p:cNvPr>
          <p:cNvSpPr>
            <a:spLocks noGrp="1"/>
          </p:cNvSpPr>
          <p:nvPr>
            <p:ph idx="1"/>
          </p:nvPr>
        </p:nvSpPr>
        <p:spPr>
          <a:xfrm>
            <a:off x="609600" y="228601"/>
            <a:ext cx="10972800" cy="5897563"/>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11221168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130426"/>
            <a:ext cx="11811000" cy="3508374"/>
          </a:xfrm>
        </p:spPr>
        <p:txBody>
          <a:bodyPr/>
          <a:lstStyle/>
          <a:p>
            <a:r>
              <a:rPr lang="en-US"/>
              <a:t>Click to edit Master 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6/14/2021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862001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marL="514350" indent="-514350">
              <a:buFont typeface="+mj-lt"/>
              <a:buAutoNum type="arabicPeriod"/>
              <a:defRPr sz="2800">
                <a:solidFill>
                  <a:schemeClr val="tx1"/>
                </a:solidFill>
                <a:latin typeface="Courier New" panose="020703090202050204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6/14/2021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80783120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marL="514350" indent="-514350">
              <a:buFont typeface="+mj-lt"/>
              <a:buAutoNum type="arabicPeriod"/>
              <a:defRPr sz="2800">
                <a:latin typeface="Courier New" panose="02070309020205020404" pitchFamily="49" charset="0"/>
                <a:cs typeface="Courier New" panose="02070309020205020404" pitchFamily="49" charset="0"/>
              </a:defRPr>
            </a:lvl1pPr>
            <a:lvl2pPr marL="971550" indent="-514350">
              <a:buFont typeface="+mj-lt"/>
              <a:buAutoNum type="arabicPeriod"/>
              <a:defRPr sz="2800">
                <a:latin typeface="Courier New" panose="02070309020205020404" pitchFamily="49" charset="0"/>
                <a:cs typeface="Courier New" panose="02070309020205020404" pitchFamily="49" charset="0"/>
              </a:defRPr>
            </a:lvl2pPr>
            <a:lvl3pPr marL="1371600" indent="-457200">
              <a:buFont typeface="+mj-lt"/>
              <a:buAutoNum type="arabicPeriod"/>
              <a:defRPr sz="2400">
                <a:latin typeface="Courier New" panose="02070309020205020404" pitchFamily="49" charset="0"/>
                <a:cs typeface="Courier New" panose="02070309020205020404" pitchFamily="49" charset="0"/>
              </a:defRPr>
            </a:lvl3pPr>
            <a:lvl4pPr marL="1828800" indent="-457200">
              <a:buFont typeface="+mj-lt"/>
              <a:buAutoNum type="arabicPeriod"/>
              <a:defRPr sz="2000">
                <a:latin typeface="Courier New" panose="02070309020205020404" pitchFamily="49" charset="0"/>
                <a:cs typeface="Courier New" panose="02070309020205020404" pitchFamily="49" charset="0"/>
              </a:defRPr>
            </a:lvl4pPr>
          </a:lstStyle>
          <a:p>
            <a:pPr lvl="0"/>
            <a:r>
              <a:rPr lang="en-US"/>
              <a:t>Click to edit Master text styles</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6/14/2021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43313611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10972800" cy="838199"/>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6/14/2021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2673873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610600" cy="45259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6/14/2021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
        <p:nvSpPr>
          <p:cNvPr id="6" name="Content Placeholder 2">
            <a:extLst>
              <a:ext uri="{FF2B5EF4-FFF2-40B4-BE49-F238E27FC236}">
                <a16:creationId xmlns="" xmlns:a16="http://schemas.microsoft.com/office/drawing/2014/main" id="{72215DFE-C786-4C03-A1F8-74645480087D}"/>
              </a:ext>
            </a:extLst>
          </p:cNvPr>
          <p:cNvSpPr>
            <a:spLocks noGrp="1"/>
          </p:cNvSpPr>
          <p:nvPr>
            <p:ph idx="12"/>
          </p:nvPr>
        </p:nvSpPr>
        <p:spPr>
          <a:xfrm>
            <a:off x="9220200" y="1600200"/>
            <a:ext cx="2362200" cy="4525963"/>
          </a:xfrm>
        </p:spPr>
        <p:txBody>
          <a:bodyPr/>
          <a:lstStyle>
            <a:lvl1pPr>
              <a:defRPr sz="2800"/>
            </a:lvl1pPr>
            <a:lvl2pPr>
              <a:defRPr sz="2400"/>
            </a:lvl2pPr>
          </a:lstStyle>
          <a:p>
            <a:pPr lvl="0"/>
            <a:r>
              <a:rPr lang="en-US"/>
              <a:t>Click to edit Master text styles</a:t>
            </a:r>
          </a:p>
        </p:txBody>
      </p:sp>
    </p:spTree>
    <p:extLst>
      <p:ext uri="{BB962C8B-B14F-4D97-AF65-F5344CB8AC3E}">
        <p14:creationId xmlns:p14="http://schemas.microsoft.com/office/powerpoint/2010/main" val="23225470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352799"/>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6/14/2021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 xmlns:a16="http://schemas.microsoft.com/office/drawing/2014/main" id="{96160E72-CB3B-4B35-B991-A52F0E9D9B5B}"/>
              </a:ext>
            </a:extLst>
          </p:cNvPr>
          <p:cNvSpPr>
            <a:spLocks noGrp="1"/>
          </p:cNvSpPr>
          <p:nvPr>
            <p:ph idx="16" hasCustomPrompt="1"/>
          </p:nvPr>
        </p:nvSpPr>
        <p:spPr>
          <a:xfrm>
            <a:off x="609600" y="5134896"/>
            <a:ext cx="10972800" cy="990600"/>
          </a:xfrm>
        </p:spPr>
        <p:txBody>
          <a:bodyPr/>
          <a:lstStyle>
            <a:lvl1pPr>
              <a:defRPr sz="2800"/>
            </a:lvl1pPr>
            <a:lvl2pPr>
              <a:defRPr sz="2800"/>
            </a:lvl2pPr>
            <a:lvl3pPr>
              <a:defRPr sz="2000"/>
            </a:lvl3pPr>
            <a:lvl4pPr>
              <a:defRPr sz="1800"/>
            </a:lvl4pPr>
          </a:lstStyle>
          <a:p>
            <a:pPr lvl="0"/>
            <a:r>
              <a:rPr lang="en-US"/>
              <a:t>Click toa edit Master text styles</a:t>
            </a:r>
          </a:p>
        </p:txBody>
      </p:sp>
    </p:spTree>
    <p:extLst>
      <p:ext uri="{BB962C8B-B14F-4D97-AF65-F5344CB8AC3E}">
        <p14:creationId xmlns:p14="http://schemas.microsoft.com/office/powerpoint/2010/main" val="14957049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10B3D5E-27DF-4C36-B508-84F53F5E9CA0}" type="datetime1">
              <a:rPr lang="en-US" smtClean="0"/>
              <a:t>6/14/2021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70127187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9"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 name="TextBox 8"/>
          <p:cNvSpPr txBox="1"/>
          <p:nvPr userDrawn="1"/>
        </p:nvSpPr>
        <p:spPr>
          <a:xfrm>
            <a:off x="11379200" y="6324600"/>
            <a:ext cx="812800" cy="369332"/>
          </a:xfrm>
          <a:prstGeom prst="rect">
            <a:avLst/>
          </a:prstGeom>
          <a:noFill/>
        </p:spPr>
        <p:txBody>
          <a:bodyPr wrap="square" rtlCol="0">
            <a:spAutoFit/>
          </a:bodyPr>
          <a:lstStyle/>
          <a:p>
            <a:pPr algn="ctr"/>
            <a:fld id="{4A916C17-A3B0-4CE4-88CA-9129F443D2C0}" type="slidenum">
              <a:rPr lang="en-US" smtClean="0"/>
              <a:pPr algn="ct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91" r:id="rId4"/>
    <p:sldLayoutId id="2147483692" r:id="rId5"/>
    <p:sldLayoutId id="2147483690" r:id="rId6"/>
    <p:sldLayoutId id="2147483689" r:id="rId7"/>
    <p:sldLayoutId id="2147483651" r:id="rId8"/>
    <p:sldLayoutId id="2147483652" r:id="rId9"/>
    <p:sldLayoutId id="2147483662" r:id="rId10"/>
    <p:sldLayoutId id="2147483678" r:id="rId11"/>
    <p:sldLayoutId id="2147483676" r:id="rId12"/>
    <p:sldLayoutId id="2147483663" r:id="rId13"/>
    <p:sldLayoutId id="2147483653" r:id="rId14"/>
    <p:sldLayoutId id="2147483679" r:id="rId15"/>
    <p:sldLayoutId id="2147483697" r:id="rId16"/>
    <p:sldLayoutId id="2147483698" r:id="rId17"/>
    <p:sldLayoutId id="2147483684" r:id="rId18"/>
    <p:sldLayoutId id="2147483695" r:id="rId19"/>
    <p:sldLayoutId id="2147483696" r:id="rId20"/>
    <p:sldLayoutId id="2147483694" r:id="rId21"/>
    <p:sldLayoutId id="2147483686" r:id="rId22"/>
    <p:sldLayoutId id="2147483688" r:id="rId23"/>
    <p:sldLayoutId id="2147483687" r:id="rId24"/>
    <p:sldLayoutId id="2147483654" r:id="rId25"/>
    <p:sldLayoutId id="2147483681" r:id="rId26"/>
    <p:sldLayoutId id="2147483680" r:id="rId27"/>
    <p:sldLayoutId id="2147483682" r:id="rId28"/>
    <p:sldLayoutId id="2147483683" r:id="rId29"/>
    <p:sldLayoutId id="2147483655" r:id="rId30"/>
    <p:sldLayoutId id="2147483656" r:id="rId31"/>
    <p:sldLayoutId id="2147483657" r:id="rId32"/>
    <p:sldLayoutId id="2147483658" r:id="rId33"/>
    <p:sldLayoutId id="2147483659" r:id="rId34"/>
    <p:sldLayoutId id="2147483660" r:id="rId35"/>
    <p:sldLayoutId id="2147483661" r:id="rId36"/>
    <p:sldLayoutId id="2147483693" r:id="rId37"/>
  </p:sldLayoutIdLst>
  <p:transition/>
  <p:hf sldNum="0" hdr="0" ftr="0" dt="0"/>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0" fontAlgn="base" hangingPunct="0">
        <a:spcBef>
          <a:spcPct val="20000"/>
        </a:spcBef>
        <a:spcAft>
          <a:spcPct val="0"/>
        </a:spcAft>
        <a:buChar char="•"/>
        <a:defRPr sz="2800">
          <a:solidFill>
            <a:srgbClr val="0066F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20.gif"/><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A9CE7300-DFDE-428A-A065-679647116148}"/>
              </a:ext>
            </a:extLst>
          </p:cNvPr>
          <p:cNvSpPr>
            <a:spLocks noGrp="1"/>
          </p:cNvSpPr>
          <p:nvPr>
            <p:ph type="ctrTitle"/>
          </p:nvPr>
        </p:nvSpPr>
        <p:spPr/>
        <p:txBody>
          <a:bodyPr/>
          <a:lstStyle/>
          <a:p>
            <a:r>
              <a:rPr lang="en-US" dirty="0"/>
              <a:t>Wavelet Compression</a:t>
            </a:r>
          </a:p>
        </p:txBody>
      </p:sp>
      <p:sp>
        <p:nvSpPr>
          <p:cNvPr id="4" name="Content Placeholder 3">
            <a:extLst>
              <a:ext uri="{FF2B5EF4-FFF2-40B4-BE49-F238E27FC236}">
                <a16:creationId xmlns="" xmlns:a16="http://schemas.microsoft.com/office/drawing/2014/main" id="{259BBCF7-871F-43B4-90DE-0AC5EE7ED143}"/>
              </a:ext>
            </a:extLst>
          </p:cNvPr>
          <p:cNvSpPr>
            <a:spLocks noGrp="1"/>
          </p:cNvSpPr>
          <p:nvPr>
            <p:ph type="subTitle" idx="1"/>
          </p:nvPr>
        </p:nvSpPr>
        <p:spPr/>
        <p:txBody>
          <a:bodyPr/>
          <a:lstStyle/>
          <a:p>
            <a:pPr marL="457148" indent="-457148" defTabSz="-13871574">
              <a:spcBef>
                <a:spcPts val="0"/>
              </a:spcBef>
              <a:spcAft>
                <a:spcPts val="0"/>
              </a:spcAft>
              <a:defRPr/>
            </a:pPr>
            <a:r>
              <a:rPr lang="en-US" dirty="0" err="1"/>
              <a:t>Vũ</a:t>
            </a:r>
            <a:r>
              <a:rPr lang="en-US" dirty="0"/>
              <a:t> </a:t>
            </a:r>
            <a:r>
              <a:rPr lang="en-US" dirty="0" err="1"/>
              <a:t>Ngọc</a:t>
            </a:r>
            <a:r>
              <a:rPr lang="en-US" dirty="0"/>
              <a:t> </a:t>
            </a:r>
            <a:r>
              <a:rPr lang="en-US" dirty="0" err="1" smtClean="0"/>
              <a:t>Tú</a:t>
            </a:r>
            <a:endParaRPr lang="en-US" dirty="0"/>
          </a:p>
          <a:p>
            <a:pPr marL="457148" indent="-457148" defTabSz="-13871574">
              <a:spcBef>
                <a:spcPts val="0"/>
              </a:spcBef>
              <a:spcAft>
                <a:spcPts val="0"/>
              </a:spcAft>
              <a:defRPr/>
            </a:pPr>
            <a:r>
              <a:rPr lang="en-US" dirty="0" err="1"/>
              <a:t>Nguyễn</a:t>
            </a:r>
            <a:r>
              <a:rPr lang="en-US" dirty="0"/>
              <a:t> </a:t>
            </a:r>
            <a:r>
              <a:rPr lang="en-US" dirty="0" err="1"/>
              <a:t>Đức</a:t>
            </a:r>
            <a:r>
              <a:rPr lang="en-US" dirty="0"/>
              <a:t> </a:t>
            </a:r>
            <a:r>
              <a:rPr lang="en-US" dirty="0" err="1" smtClean="0"/>
              <a:t>Toàn</a:t>
            </a:r>
            <a:endParaRPr lang="en-US" dirty="0"/>
          </a:p>
        </p:txBody>
      </p:sp>
    </p:spTree>
    <p:extLst>
      <p:ext uri="{BB962C8B-B14F-4D97-AF65-F5344CB8AC3E}">
        <p14:creationId xmlns:p14="http://schemas.microsoft.com/office/powerpoint/2010/main" val="341438040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sp>
        <p:nvSpPr>
          <p:cNvPr id="3" name="Content Placeholder 2"/>
          <p:cNvSpPr>
            <a:spLocks noGrp="1"/>
          </p:cNvSpPr>
          <p:nvPr>
            <p:ph idx="1"/>
          </p:nvPr>
        </p:nvSpPr>
        <p:spPr/>
        <p:txBody>
          <a:bodyPr/>
          <a:lstStyle/>
          <a:p>
            <a:r>
              <a:rPr lang="en-US" dirty="0" err="1"/>
              <a:t>Vậy</a:t>
            </a:r>
            <a:r>
              <a:rPr lang="en-US" dirty="0"/>
              <a:t> </a:t>
            </a:r>
            <a:r>
              <a:rPr lang="en-US" dirty="0" err="1"/>
              <a:t>còn</a:t>
            </a:r>
            <a:r>
              <a:rPr lang="en-US" dirty="0"/>
              <a:t> </a:t>
            </a:r>
            <a:r>
              <a:rPr lang="en-US" dirty="0" err="1"/>
              <a:t>trường</a:t>
            </a:r>
            <a:r>
              <a:rPr lang="en-US" dirty="0"/>
              <a:t> </a:t>
            </a:r>
            <a:r>
              <a:rPr lang="en-US" dirty="0" err="1"/>
              <a:t>hợp</a:t>
            </a:r>
            <a:r>
              <a:rPr lang="en-US" dirty="0"/>
              <a:t> </a:t>
            </a:r>
            <a:r>
              <a:rPr lang="en-US" dirty="0" err="1"/>
              <a:t>này</a:t>
            </a:r>
            <a:r>
              <a:rPr lang="en-US" dirty="0"/>
              <a:t> </a:t>
            </a:r>
            <a:r>
              <a:rPr lang="en-US" dirty="0" err="1"/>
              <a:t>thì</a:t>
            </a:r>
            <a:r>
              <a:rPr lang="en-US" dirty="0"/>
              <a:t> </a:t>
            </a:r>
            <a:r>
              <a:rPr lang="en-US" dirty="0" err="1"/>
              <a:t>như</a:t>
            </a:r>
            <a:r>
              <a:rPr lang="en-US" dirty="0"/>
              <a:t> </a:t>
            </a:r>
            <a:r>
              <a:rPr lang="en-US" dirty="0" err="1"/>
              <a:t>thế</a:t>
            </a:r>
            <a:r>
              <a:rPr lang="en-US" dirty="0"/>
              <a:t> </a:t>
            </a:r>
            <a:r>
              <a:rPr lang="en-US" dirty="0" err="1"/>
              <a:t>nào</a:t>
            </a:r>
            <a:r>
              <a:rPr lang="en-US" dirty="0"/>
              <a:t>?</a:t>
            </a:r>
          </a:p>
          <a:p>
            <a:endParaRPr lang="en-US" dirty="0"/>
          </a:p>
          <a:p>
            <a:endParaRPr lang="en-US" dirty="0"/>
          </a:p>
          <a:p>
            <a:endParaRPr lang="en-US" dirty="0"/>
          </a:p>
          <a:p>
            <a:r>
              <a:rPr lang="en-US" dirty="0" err="1"/>
              <a:t>Nếu</a:t>
            </a:r>
            <a:r>
              <a:rPr lang="en-US" dirty="0"/>
              <a:t> </a:t>
            </a:r>
            <a:r>
              <a:rPr lang="en-US" dirty="0" err="1"/>
              <a:t>xử</a:t>
            </a:r>
            <a:r>
              <a:rPr lang="en-US" dirty="0"/>
              <a:t> </a:t>
            </a:r>
            <a:r>
              <a:rPr lang="en-US" dirty="0" err="1"/>
              <a:t>lý</a:t>
            </a:r>
            <a:r>
              <a:rPr lang="en-US" dirty="0"/>
              <a:t> </a:t>
            </a:r>
            <a:r>
              <a:rPr lang="en-US" dirty="0" err="1"/>
              <a:t>bằng</a:t>
            </a:r>
            <a:r>
              <a:rPr lang="en-US" dirty="0"/>
              <a:t> </a:t>
            </a:r>
            <a:r>
              <a:rPr lang="en-US" dirty="0" err="1"/>
              <a:t>fourier</a:t>
            </a:r>
            <a:r>
              <a:rPr lang="en-US" dirty="0"/>
              <a:t>:</a:t>
            </a:r>
          </a:p>
          <a:p>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11890333" cy="1277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72000"/>
            <a:ext cx="11346031" cy="113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233250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err="1"/>
              <a:t>Trường</a:t>
            </a:r>
            <a:r>
              <a:rPr lang="en-US" dirty="0"/>
              <a:t> </a:t>
            </a:r>
            <a:r>
              <a:rPr lang="en-US" dirty="0" err="1"/>
              <a:t>hợp</a:t>
            </a:r>
            <a:r>
              <a:rPr lang="en-US" dirty="0"/>
              <a:t> 1 (</a:t>
            </a:r>
            <a:r>
              <a:rPr lang="en-US" dirty="0" err="1"/>
              <a:t>fourier</a:t>
            </a:r>
            <a:r>
              <a:rPr lang="en-US" dirty="0"/>
              <a:t>):</a:t>
            </a:r>
          </a:p>
          <a:p>
            <a:endParaRPr lang="en-US" dirty="0"/>
          </a:p>
          <a:p>
            <a:endParaRPr lang="en-US" dirty="0"/>
          </a:p>
          <a:p>
            <a:pPr marL="0" indent="0">
              <a:buNone/>
            </a:pPr>
            <a:endParaRPr lang="en-US" dirty="0"/>
          </a:p>
          <a:p>
            <a:r>
              <a:rPr lang="en-US" dirty="0" err="1"/>
              <a:t>Trường</a:t>
            </a:r>
            <a:r>
              <a:rPr lang="en-US" dirty="0"/>
              <a:t> </a:t>
            </a:r>
            <a:r>
              <a:rPr lang="en-US" dirty="0" err="1"/>
              <a:t>hợp</a:t>
            </a:r>
            <a:r>
              <a:rPr lang="en-US" dirty="0"/>
              <a:t> 2:</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14" y="2362200"/>
            <a:ext cx="10656973" cy="1186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378411"/>
            <a:ext cx="10972800" cy="1260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005884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err="1"/>
              <a:t>Vậy</a:t>
            </a:r>
            <a:r>
              <a:rPr lang="en-US" dirty="0"/>
              <a:t> </a:t>
            </a:r>
            <a:r>
              <a:rPr lang="en-US" dirty="0" err="1"/>
              <a:t>còn</a:t>
            </a:r>
            <a:r>
              <a:rPr lang="en-US" dirty="0"/>
              <a:t> </a:t>
            </a:r>
            <a:r>
              <a:rPr lang="en-US" dirty="0" err="1"/>
              <a:t>trường</a:t>
            </a:r>
            <a:r>
              <a:rPr lang="en-US" dirty="0"/>
              <a:t> </a:t>
            </a:r>
            <a:r>
              <a:rPr lang="en-US" dirty="0" err="1"/>
              <a:t>hợp</a:t>
            </a:r>
            <a:r>
              <a:rPr lang="en-US" dirty="0"/>
              <a:t> </a:t>
            </a:r>
            <a:r>
              <a:rPr lang="en-US" dirty="0" err="1"/>
              <a:t>này</a:t>
            </a:r>
            <a:r>
              <a:rPr lang="en-US" dirty="0"/>
              <a:t> </a:t>
            </a:r>
            <a:r>
              <a:rPr lang="en-US" dirty="0" err="1"/>
              <a:t>thì</a:t>
            </a:r>
            <a:r>
              <a:rPr lang="en-US" dirty="0"/>
              <a:t> </a:t>
            </a:r>
            <a:r>
              <a:rPr lang="en-US" dirty="0" err="1"/>
              <a:t>như</a:t>
            </a:r>
            <a:r>
              <a:rPr lang="en-US" dirty="0"/>
              <a:t> </a:t>
            </a:r>
            <a:r>
              <a:rPr lang="en-US" dirty="0" err="1"/>
              <a:t>thế</a:t>
            </a:r>
            <a:r>
              <a:rPr lang="en-US" dirty="0"/>
              <a:t> </a:t>
            </a:r>
            <a:r>
              <a:rPr lang="en-US" dirty="0" err="1"/>
              <a:t>nào</a:t>
            </a:r>
            <a:r>
              <a:rPr lang="en-US" dirty="0"/>
              <a:t>?</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267200"/>
            <a:ext cx="10980525" cy="1179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57" y="2359020"/>
            <a:ext cx="11305287" cy="1298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558125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a:t>Shift </a:t>
            </a:r>
            <a:r>
              <a:rPr lang="en-US" dirty="0" err="1"/>
              <a:t>fourier</a:t>
            </a:r>
            <a:r>
              <a:rPr lang="en-US" dirty="0"/>
              <a:t> transform (window </a:t>
            </a:r>
            <a:r>
              <a:rPr lang="en-US" dirty="0" err="1"/>
              <a:t>fourier</a:t>
            </a:r>
            <a:r>
              <a:rPr lang="en-US" dirty="0"/>
              <a:t> transform):</a:t>
            </a:r>
          </a:p>
          <a:p>
            <a:endParaRPr lang="en-US" dirty="0"/>
          </a:p>
          <a:p>
            <a:endParaRPr lang="en-US" dirty="0"/>
          </a:p>
          <a:p>
            <a:pPr marL="0" indent="0">
              <a:buNone/>
            </a:pPr>
            <a:endParaRPr lang="en-US" dirty="0"/>
          </a:p>
          <a:p>
            <a:r>
              <a:rPr lang="en-US" dirty="0" err="1"/>
              <a:t>Thời</a:t>
            </a:r>
            <a:r>
              <a:rPr lang="en-US" dirty="0"/>
              <a:t> </a:t>
            </a:r>
            <a:r>
              <a:rPr lang="en-US" dirty="0" err="1"/>
              <a:t>gian</a:t>
            </a:r>
            <a:r>
              <a:rPr lang="en-US" dirty="0"/>
              <a:t> </a:t>
            </a:r>
            <a:r>
              <a:rPr lang="en-US" dirty="0" err="1"/>
              <a:t>rộng</a:t>
            </a:r>
            <a:endParaRPr lang="en-US" dirty="0"/>
          </a:p>
          <a:p>
            <a:endParaRPr lang="en-US" dirty="0"/>
          </a:p>
          <a:p>
            <a:endParaRPr lang="en-US" dirty="0"/>
          </a:p>
          <a:p>
            <a:endParaRPr lang="en-US" dirty="0"/>
          </a:p>
          <a:p>
            <a:r>
              <a:rPr lang="en-US" dirty="0" err="1"/>
              <a:t>Thời</a:t>
            </a:r>
            <a:r>
              <a:rPr lang="en-US" dirty="0"/>
              <a:t> </a:t>
            </a:r>
            <a:r>
              <a:rPr lang="en-US" dirty="0" err="1"/>
              <a:t>gian</a:t>
            </a:r>
            <a:r>
              <a:rPr lang="en-US" dirty="0"/>
              <a:t> </a:t>
            </a:r>
            <a:r>
              <a:rPr lang="en-US" dirty="0" err="1"/>
              <a:t>hẹp</a:t>
            </a:r>
            <a:endParaRPr lang="en-US" dirty="0"/>
          </a:p>
          <a:p>
            <a:endParaRPr lang="en-US" dirty="0"/>
          </a:p>
          <a:p>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4958298"/>
            <a:ext cx="4572000" cy="1899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3200400"/>
            <a:ext cx="4572000" cy="1782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 y="2019300"/>
            <a:ext cx="109537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075101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a:t>Shift </a:t>
            </a:r>
            <a:r>
              <a:rPr lang="en-US" dirty="0" err="1"/>
              <a:t>fourier</a:t>
            </a:r>
            <a:r>
              <a:rPr lang="en-US" dirty="0"/>
              <a:t> transform (window </a:t>
            </a:r>
            <a:r>
              <a:rPr lang="en-US" dirty="0" err="1"/>
              <a:t>fourier</a:t>
            </a:r>
            <a:r>
              <a:rPr lang="en-US" dirty="0"/>
              <a:t> transform):</a:t>
            </a:r>
          </a:p>
          <a:p>
            <a:endParaRPr lang="en-US" dirty="0"/>
          </a:p>
          <a:p>
            <a:endParaRPr lang="en-US" dirty="0"/>
          </a:p>
          <a:p>
            <a:pPr marL="0" indent="0">
              <a:buNone/>
            </a:pPr>
            <a:endParaRPr lang="en-US" dirty="0"/>
          </a:p>
          <a:p>
            <a:r>
              <a:rPr lang="en-US" dirty="0" err="1"/>
              <a:t>Thời</a:t>
            </a:r>
            <a:r>
              <a:rPr lang="en-US" dirty="0"/>
              <a:t> </a:t>
            </a:r>
            <a:r>
              <a:rPr lang="en-US" dirty="0" err="1"/>
              <a:t>gian</a:t>
            </a:r>
            <a:r>
              <a:rPr lang="en-US" dirty="0"/>
              <a:t> </a:t>
            </a:r>
            <a:r>
              <a:rPr lang="en-US" dirty="0" err="1"/>
              <a:t>rộng</a:t>
            </a:r>
            <a:r>
              <a:rPr lang="en-US" dirty="0"/>
              <a:t>							</a:t>
            </a:r>
            <a:r>
              <a:rPr lang="en-US" dirty="0" err="1"/>
              <a:t>Tần</a:t>
            </a:r>
            <a:r>
              <a:rPr lang="en-US" dirty="0"/>
              <a:t> </a:t>
            </a:r>
            <a:r>
              <a:rPr lang="en-US" dirty="0" err="1"/>
              <a:t>số</a:t>
            </a:r>
            <a:r>
              <a:rPr lang="en-US" dirty="0"/>
              <a:t> </a:t>
            </a:r>
            <a:r>
              <a:rPr lang="en-US" dirty="0" err="1"/>
              <a:t>dễ</a:t>
            </a:r>
            <a:r>
              <a:rPr lang="en-US" dirty="0"/>
              <a:t> </a:t>
            </a:r>
            <a:r>
              <a:rPr lang="en-US" dirty="0" err="1"/>
              <a:t>xác</a:t>
            </a:r>
            <a:r>
              <a:rPr lang="en-US" dirty="0"/>
              <a:t> 									</a:t>
            </a:r>
            <a:r>
              <a:rPr lang="en-US" dirty="0" err="1"/>
              <a:t>định</a:t>
            </a:r>
            <a:endParaRPr lang="en-US" dirty="0"/>
          </a:p>
          <a:p>
            <a:endParaRPr lang="en-US" dirty="0"/>
          </a:p>
          <a:p>
            <a:pPr marL="0" indent="0">
              <a:buNone/>
            </a:pPr>
            <a:endParaRPr lang="en-US" dirty="0"/>
          </a:p>
          <a:p>
            <a:r>
              <a:rPr lang="en-US" dirty="0" err="1"/>
              <a:t>Thời</a:t>
            </a:r>
            <a:r>
              <a:rPr lang="en-US" dirty="0"/>
              <a:t> </a:t>
            </a:r>
            <a:r>
              <a:rPr lang="en-US" dirty="0" err="1"/>
              <a:t>gian</a:t>
            </a:r>
            <a:r>
              <a:rPr lang="en-US" dirty="0"/>
              <a:t> </a:t>
            </a:r>
            <a:r>
              <a:rPr lang="en-US" dirty="0" err="1"/>
              <a:t>hẹp</a:t>
            </a:r>
            <a:r>
              <a:rPr lang="en-US" dirty="0"/>
              <a:t>							</a:t>
            </a:r>
            <a:r>
              <a:rPr lang="en-US" dirty="0" err="1"/>
              <a:t>Tần</a:t>
            </a:r>
            <a:r>
              <a:rPr lang="en-US" dirty="0"/>
              <a:t> </a:t>
            </a:r>
            <a:r>
              <a:rPr lang="en-US" dirty="0" err="1"/>
              <a:t>số</a:t>
            </a:r>
            <a:r>
              <a:rPr lang="en-US" dirty="0"/>
              <a:t> </a:t>
            </a:r>
            <a:r>
              <a:rPr lang="en-US" dirty="0" err="1"/>
              <a:t>khó</a:t>
            </a:r>
            <a:r>
              <a:rPr lang="en-US" dirty="0"/>
              <a:t> </a:t>
            </a:r>
            <a:r>
              <a:rPr lang="en-US" dirty="0" err="1"/>
              <a:t>xác</a:t>
            </a:r>
            <a:r>
              <a:rPr lang="en-US" dirty="0"/>
              <a:t> 									</a:t>
            </a:r>
            <a:r>
              <a:rPr lang="en-US" dirty="0" err="1"/>
              <a:t>định</a:t>
            </a:r>
            <a:endParaRPr lang="en-US" dirty="0"/>
          </a:p>
          <a:p>
            <a:endParaRPr lang="en-US" dirty="0"/>
          </a:p>
          <a:p>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4958298"/>
            <a:ext cx="4572000" cy="1899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1" y="3200400"/>
            <a:ext cx="4572000" cy="1782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25" y="2019300"/>
            <a:ext cx="109537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69043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err="1"/>
              <a:t>Vậy</a:t>
            </a:r>
            <a:r>
              <a:rPr lang="en-US" dirty="0"/>
              <a:t> </a:t>
            </a:r>
            <a:r>
              <a:rPr lang="en-US" dirty="0" err="1"/>
              <a:t>cần</a:t>
            </a:r>
            <a:r>
              <a:rPr lang="en-US" dirty="0"/>
              <a:t> </a:t>
            </a:r>
            <a:r>
              <a:rPr lang="en-US" dirty="0" err="1"/>
              <a:t>hàm</a:t>
            </a:r>
            <a:r>
              <a:rPr lang="en-US" dirty="0"/>
              <a:t> </a:t>
            </a:r>
            <a:r>
              <a:rPr lang="en-US" dirty="0" err="1"/>
              <a:t>khác</a:t>
            </a:r>
            <a:r>
              <a:rPr lang="en-US" dirty="0"/>
              <a:t> </a:t>
            </a:r>
            <a:r>
              <a:rPr lang="en-US" dirty="0" err="1"/>
              <a:t>để</a:t>
            </a:r>
            <a:r>
              <a:rPr lang="en-US" dirty="0"/>
              <a:t> </a:t>
            </a:r>
            <a:r>
              <a:rPr lang="en-US" dirty="0" err="1"/>
              <a:t>có</a:t>
            </a:r>
            <a:r>
              <a:rPr lang="en-US" dirty="0"/>
              <a:t> </a:t>
            </a:r>
            <a:r>
              <a:rPr lang="en-US" dirty="0" err="1"/>
              <a:t>thể</a:t>
            </a:r>
            <a:r>
              <a:rPr lang="en-US" dirty="0"/>
              <a:t> localize </a:t>
            </a:r>
            <a:r>
              <a:rPr lang="en-US" dirty="0" err="1"/>
              <a:t>được</a:t>
            </a:r>
            <a:r>
              <a:rPr lang="en-US" dirty="0"/>
              <a:t> </a:t>
            </a:r>
            <a:r>
              <a:rPr lang="en-US" dirty="0" err="1"/>
              <a:t>thuộc</a:t>
            </a:r>
            <a:r>
              <a:rPr lang="en-US" dirty="0"/>
              <a:t> </a:t>
            </a:r>
            <a:r>
              <a:rPr lang="en-US" dirty="0" err="1"/>
              <a:t>tính</a:t>
            </a:r>
            <a:r>
              <a:rPr lang="en-US" dirty="0"/>
              <a:t> </a:t>
            </a:r>
            <a:r>
              <a:rPr lang="en-US" dirty="0" err="1"/>
              <a:t>thời</a:t>
            </a:r>
            <a:r>
              <a:rPr lang="en-US" dirty="0"/>
              <a:t> </a:t>
            </a:r>
            <a:r>
              <a:rPr lang="en-US" dirty="0" err="1"/>
              <a:t>gian</a:t>
            </a:r>
            <a:r>
              <a:rPr lang="en-US" dirty="0"/>
              <a:t>. </a:t>
            </a:r>
            <a:r>
              <a:rPr lang="en-US" dirty="0" err="1"/>
              <a:t>Hàm</a:t>
            </a:r>
            <a:r>
              <a:rPr lang="en-US" dirty="0"/>
              <a:t> </a:t>
            </a:r>
            <a:r>
              <a:rPr lang="en-US" dirty="0" err="1"/>
              <a:t>này</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dirty="0" err="1"/>
              <a:t>hàm</a:t>
            </a:r>
            <a:r>
              <a:rPr lang="en-US" dirty="0"/>
              <a:t> wavelet.</a:t>
            </a:r>
          </a:p>
          <a:p>
            <a:r>
              <a:rPr lang="en-US" dirty="0" err="1">
                <a:solidFill>
                  <a:srgbClr val="FF0000"/>
                </a:solidFill>
              </a:rPr>
              <a:t>Hàm</a:t>
            </a:r>
            <a:r>
              <a:rPr lang="en-US" dirty="0">
                <a:solidFill>
                  <a:srgbClr val="FF0000"/>
                </a:solidFill>
              </a:rPr>
              <a:t> wavelet </a:t>
            </a:r>
            <a:r>
              <a:rPr lang="en-US" dirty="0" err="1">
                <a:solidFill>
                  <a:srgbClr val="FF0000"/>
                </a:solidFill>
              </a:rPr>
              <a:t>là</a:t>
            </a:r>
            <a:r>
              <a:rPr lang="en-US" dirty="0">
                <a:solidFill>
                  <a:srgbClr val="FF0000"/>
                </a:solidFill>
              </a:rPr>
              <a:t> </a:t>
            </a:r>
            <a:r>
              <a:rPr lang="en-US" dirty="0" err="1">
                <a:solidFill>
                  <a:srgbClr val="FF0000"/>
                </a:solidFill>
              </a:rPr>
              <a:t>hàm</a:t>
            </a:r>
            <a:r>
              <a:rPr lang="en-US" dirty="0">
                <a:solidFill>
                  <a:srgbClr val="FF0000"/>
                </a:solidFill>
              </a:rPr>
              <a:t> </a:t>
            </a:r>
            <a:r>
              <a:rPr lang="en-US" dirty="0" err="1">
                <a:solidFill>
                  <a:srgbClr val="FF0000"/>
                </a:solidFill>
              </a:rPr>
              <a:t>dao</a:t>
            </a:r>
            <a:r>
              <a:rPr lang="en-US" dirty="0">
                <a:solidFill>
                  <a:srgbClr val="FF0000"/>
                </a:solidFill>
              </a:rPr>
              <a:t> </a:t>
            </a:r>
            <a:r>
              <a:rPr lang="en-US" dirty="0" err="1">
                <a:solidFill>
                  <a:srgbClr val="FF0000"/>
                </a:solidFill>
              </a:rPr>
              <a:t>động</a:t>
            </a:r>
            <a:r>
              <a:rPr lang="en-US" dirty="0">
                <a:solidFill>
                  <a:srgbClr val="FF0000"/>
                </a:solidFill>
              </a:rPr>
              <a:t> </a:t>
            </a:r>
            <a:r>
              <a:rPr lang="en-US" dirty="0" err="1">
                <a:solidFill>
                  <a:srgbClr val="FF0000"/>
                </a:solidFill>
              </a:rPr>
              <a:t>có</a:t>
            </a:r>
            <a:r>
              <a:rPr lang="en-US" dirty="0">
                <a:solidFill>
                  <a:srgbClr val="FF0000"/>
                </a:solidFill>
              </a:rPr>
              <a:t> </a:t>
            </a:r>
            <a:r>
              <a:rPr lang="en-US" dirty="0" err="1">
                <a:solidFill>
                  <a:srgbClr val="FF0000"/>
                </a:solidFill>
              </a:rPr>
              <a:t>dạng</a:t>
            </a:r>
            <a:r>
              <a:rPr lang="en-US" dirty="0">
                <a:solidFill>
                  <a:srgbClr val="FF0000"/>
                </a:solidFill>
              </a:rPr>
              <a:t> </a:t>
            </a:r>
            <a:r>
              <a:rPr lang="en-US" dirty="0" err="1">
                <a:solidFill>
                  <a:srgbClr val="FF0000"/>
                </a:solidFill>
              </a:rPr>
              <a:t>sóng</a:t>
            </a:r>
            <a:r>
              <a:rPr lang="en-US" dirty="0">
                <a:solidFill>
                  <a:srgbClr val="FF0000"/>
                </a:solidFill>
              </a:rPr>
              <a:t> </a:t>
            </a:r>
            <a:r>
              <a:rPr lang="en-US" dirty="0" err="1">
                <a:solidFill>
                  <a:srgbClr val="FF0000"/>
                </a:solidFill>
              </a:rPr>
              <a:t>mà</a:t>
            </a:r>
            <a:r>
              <a:rPr lang="en-US" dirty="0">
                <a:solidFill>
                  <a:srgbClr val="FF0000"/>
                </a:solidFill>
              </a:rPr>
              <a:t> localize </a:t>
            </a:r>
            <a:r>
              <a:rPr lang="en-US" dirty="0" err="1">
                <a:solidFill>
                  <a:srgbClr val="FF0000"/>
                </a:solidFill>
              </a:rPr>
              <a:t>trong</a:t>
            </a:r>
            <a:r>
              <a:rPr lang="en-US" dirty="0">
                <a:solidFill>
                  <a:srgbClr val="FF0000"/>
                </a:solidFill>
              </a:rPr>
              <a:t> </a:t>
            </a:r>
            <a:r>
              <a:rPr lang="en-US" dirty="0" err="1">
                <a:solidFill>
                  <a:srgbClr val="FF0000"/>
                </a:solidFill>
              </a:rPr>
              <a:t>một</a:t>
            </a:r>
            <a:r>
              <a:rPr lang="en-US" dirty="0">
                <a:solidFill>
                  <a:srgbClr val="FF0000"/>
                </a:solidFill>
              </a:rPr>
              <a:t> </a:t>
            </a:r>
            <a:r>
              <a:rPr lang="en-US" dirty="0" err="1">
                <a:solidFill>
                  <a:srgbClr val="FF0000"/>
                </a:solidFill>
              </a:rPr>
              <a:t>khoảng</a:t>
            </a:r>
            <a:r>
              <a:rPr lang="en-US" dirty="0">
                <a:solidFill>
                  <a:srgbClr val="FF0000"/>
                </a:solidFill>
              </a:rPr>
              <a:t> </a:t>
            </a:r>
            <a:r>
              <a:rPr lang="en-US" dirty="0" err="1">
                <a:solidFill>
                  <a:srgbClr val="FF0000"/>
                </a:solidFill>
              </a:rPr>
              <a:t>thời</a:t>
            </a:r>
            <a:r>
              <a:rPr lang="en-US" dirty="0">
                <a:solidFill>
                  <a:srgbClr val="FF0000"/>
                </a:solidFill>
              </a:rPr>
              <a:t> </a:t>
            </a:r>
            <a:r>
              <a:rPr lang="en-US" dirty="0" err="1">
                <a:solidFill>
                  <a:srgbClr val="FF0000"/>
                </a:solidFill>
              </a:rPr>
              <a:t>gian</a:t>
            </a:r>
            <a:r>
              <a:rPr lang="en-US" dirty="0">
                <a:solidFill>
                  <a:srgbClr val="FF0000"/>
                </a:solidFill>
              </a:rPr>
              <a:t> </a:t>
            </a:r>
            <a:r>
              <a:rPr lang="en-US" dirty="0" err="1">
                <a:solidFill>
                  <a:srgbClr val="FF0000"/>
                </a:solidFill>
              </a:rPr>
              <a:t>nhất</a:t>
            </a:r>
            <a:r>
              <a:rPr lang="en-US" dirty="0">
                <a:solidFill>
                  <a:srgbClr val="FF0000"/>
                </a:solidFill>
              </a:rPr>
              <a:t> </a:t>
            </a:r>
            <a:r>
              <a:rPr lang="en-US" dirty="0" err="1">
                <a:solidFill>
                  <a:srgbClr val="FF0000"/>
                </a:solidFill>
              </a:rPr>
              <a:t>định</a:t>
            </a:r>
            <a:r>
              <a:rPr lang="en-US" dirty="0">
                <a:solidFill>
                  <a:srgbClr val="FF0000"/>
                </a:solidFill>
              </a:rPr>
              <a:t>.</a:t>
            </a:r>
          </a:p>
          <a:p>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074" y="4092603"/>
            <a:ext cx="1261852" cy="1088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694023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a:t>Wavelet families:</a:t>
            </a:r>
          </a:p>
          <a:p>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08" y="2254736"/>
            <a:ext cx="9726584" cy="4374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97575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a:t>Ý </a:t>
            </a:r>
            <a:r>
              <a:rPr lang="en-US" dirty="0" err="1"/>
              <a:t>tưởng</a:t>
            </a:r>
            <a:r>
              <a:rPr lang="en-US" dirty="0"/>
              <a:t> </a:t>
            </a:r>
            <a:r>
              <a:rPr lang="en-US" dirty="0" err="1"/>
              <a:t>chính</a:t>
            </a:r>
            <a:r>
              <a:rPr lang="en-US" dirty="0"/>
              <a:t> </a:t>
            </a:r>
            <a:r>
              <a:rPr lang="en-US" dirty="0" err="1"/>
              <a:t>của</a:t>
            </a:r>
            <a:r>
              <a:rPr lang="en-US" dirty="0"/>
              <a:t> Wavelet Transformation </a:t>
            </a:r>
            <a:r>
              <a:rPr lang="en-US" dirty="0" err="1"/>
              <a:t>là</a:t>
            </a:r>
            <a:r>
              <a:rPr lang="en-US" dirty="0"/>
              <a:t> </a:t>
            </a:r>
            <a:r>
              <a:rPr lang="en-US" dirty="0" err="1"/>
              <a:t>đưa</a:t>
            </a:r>
            <a:r>
              <a:rPr lang="en-US" dirty="0"/>
              <a:t> </a:t>
            </a:r>
            <a:r>
              <a:rPr lang="en-US" dirty="0" err="1"/>
              <a:t>tín</a:t>
            </a:r>
            <a:r>
              <a:rPr lang="en-US" dirty="0"/>
              <a:t> </a:t>
            </a:r>
            <a:r>
              <a:rPr lang="en-US" dirty="0" err="1"/>
              <a:t>hiệu</a:t>
            </a:r>
            <a:r>
              <a:rPr lang="en-US" dirty="0"/>
              <a:t> </a:t>
            </a:r>
            <a:r>
              <a:rPr lang="en-US" dirty="0" err="1"/>
              <a:t>về</a:t>
            </a:r>
            <a:r>
              <a:rPr lang="en-US" dirty="0"/>
              <a:t> </a:t>
            </a:r>
            <a:r>
              <a:rPr lang="en-US" dirty="0" err="1"/>
              <a:t>dạng</a:t>
            </a:r>
            <a:r>
              <a:rPr lang="en-US" dirty="0"/>
              <a:t> </a:t>
            </a:r>
            <a:r>
              <a:rPr lang="en-US" dirty="0" err="1"/>
              <a:t>kết</a:t>
            </a:r>
            <a:r>
              <a:rPr lang="en-US" dirty="0"/>
              <a:t> </a:t>
            </a:r>
            <a:r>
              <a:rPr lang="en-US" dirty="0" err="1"/>
              <a:t>hợp</a:t>
            </a:r>
            <a:r>
              <a:rPr lang="en-US" dirty="0"/>
              <a:t> </a:t>
            </a:r>
            <a:r>
              <a:rPr lang="en-US" dirty="0" err="1"/>
              <a:t>của</a:t>
            </a:r>
            <a:r>
              <a:rPr lang="en-US" dirty="0"/>
              <a:t> </a:t>
            </a:r>
            <a:r>
              <a:rPr lang="en-US" dirty="0" err="1"/>
              <a:t>các</a:t>
            </a:r>
            <a:r>
              <a:rPr lang="en-US" dirty="0"/>
              <a:t> </a:t>
            </a:r>
            <a:r>
              <a:rPr lang="en-US" dirty="0" err="1"/>
              <a:t>hàm</a:t>
            </a:r>
            <a:r>
              <a:rPr lang="en-US" dirty="0"/>
              <a:t> wavelet </a:t>
            </a:r>
            <a:r>
              <a:rPr lang="en-US" dirty="0" err="1"/>
              <a:t>khác</a:t>
            </a:r>
            <a:r>
              <a:rPr lang="en-US" dirty="0"/>
              <a:t> </a:t>
            </a:r>
            <a:r>
              <a:rPr lang="en-US" dirty="0" err="1"/>
              <a:t>nhau</a:t>
            </a:r>
            <a:r>
              <a:rPr lang="en-US" dirty="0"/>
              <a:t>.</a:t>
            </a:r>
          </a:p>
        </p:txBody>
      </p:sp>
      <p:pic>
        <p:nvPicPr>
          <p:cNvPr id="11266" name="Picture 2" descr="D:\đa phương tiện\1_4fXf0Yy8TMLSk7LXoZDDW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571750"/>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41596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err="1"/>
              <a:t>Hàm</a:t>
            </a:r>
            <a:r>
              <a:rPr lang="en-US" dirty="0"/>
              <a:t> con </a:t>
            </a:r>
            <a:r>
              <a:rPr lang="en-US" dirty="0" err="1"/>
              <a:t>của</a:t>
            </a:r>
            <a:r>
              <a:rPr lang="en-US" dirty="0"/>
              <a:t> </a:t>
            </a:r>
            <a:r>
              <a:rPr lang="en-US" dirty="0" err="1"/>
              <a:t>hàm</a:t>
            </a:r>
            <a:r>
              <a:rPr lang="en-US" dirty="0"/>
              <a:t> wavelet:</a:t>
            </a:r>
          </a:p>
          <a:p>
            <a:endParaRPr lang="en-US" dirty="0"/>
          </a:p>
          <a:p>
            <a:endParaRPr lang="en-US" dirty="0"/>
          </a:p>
          <a:p>
            <a:endParaRPr lang="en-US" dirty="0"/>
          </a:p>
          <a:p>
            <a:endParaRPr lang="en-US" dirty="0"/>
          </a:p>
          <a:p>
            <a:endParaRPr lang="en-US" dirty="0"/>
          </a:p>
          <a:p>
            <a:r>
              <a:rPr lang="en-US" dirty="0"/>
              <a:t>a: </a:t>
            </a:r>
            <a:r>
              <a:rPr lang="en-US" dirty="0" err="1"/>
              <a:t>quyết</a:t>
            </a:r>
            <a:r>
              <a:rPr lang="en-US" dirty="0"/>
              <a:t> </a:t>
            </a:r>
            <a:r>
              <a:rPr lang="en-US" dirty="0" err="1"/>
              <a:t>định</a:t>
            </a:r>
            <a:r>
              <a:rPr lang="en-US" dirty="0"/>
              <a:t> scale.</a:t>
            </a:r>
          </a:p>
          <a:p>
            <a:r>
              <a:rPr lang="en-US" dirty="0"/>
              <a:t>b: </a:t>
            </a:r>
            <a:r>
              <a:rPr lang="en-US" dirty="0" err="1"/>
              <a:t>quyết</a:t>
            </a:r>
            <a:r>
              <a:rPr lang="en-US" dirty="0"/>
              <a:t> </a:t>
            </a:r>
            <a:r>
              <a:rPr lang="en-US" dirty="0" err="1"/>
              <a:t>định</a:t>
            </a:r>
            <a:r>
              <a:rPr lang="en-US" dirty="0"/>
              <a:t> </a:t>
            </a:r>
            <a:r>
              <a:rPr lang="en-US" dirty="0" err="1"/>
              <a:t>độ</a:t>
            </a:r>
            <a:r>
              <a:rPr lang="en-US" dirty="0"/>
              <a:t> </a:t>
            </a:r>
            <a:r>
              <a:rPr lang="en-US" dirty="0" err="1"/>
              <a:t>dời</a:t>
            </a:r>
            <a:r>
              <a:rPr lang="en-US" dirty="0"/>
              <a:t>.</a:t>
            </a:r>
          </a:p>
          <a:p>
            <a:endParaRPr lang="en-US" dirty="0"/>
          </a:p>
          <a:p>
            <a:endParaRPr lang="en-US" dirty="0"/>
          </a:p>
          <a:p>
            <a:endParaRPr lang="en-US" dirty="0"/>
          </a:p>
          <a:p>
            <a:endParaRPr lang="en-US" dirty="0"/>
          </a:p>
          <a:p>
            <a:endParaRPr lang="en-US"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445" y="2728724"/>
            <a:ext cx="5079110" cy="1400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31205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11" name="Text Placeholder 10"/>
          <p:cNvSpPr>
            <a:spLocks noGrp="1"/>
          </p:cNvSpPr>
          <p:nvPr>
            <p:ph type="body" idx="1"/>
          </p:nvPr>
        </p:nvSpPr>
        <p:spPr/>
        <p:txBody>
          <a:bodyPr/>
          <a:lstStyle/>
          <a:p>
            <a:r>
              <a:rPr lang="en-US" dirty="0" err="1"/>
              <a:t>Tính</a:t>
            </a:r>
            <a:r>
              <a:rPr lang="en-US" dirty="0"/>
              <a:t> scale</a:t>
            </a:r>
          </a:p>
        </p:txBody>
      </p:sp>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28600" y="2362200"/>
            <a:ext cx="5386388" cy="1828293"/>
          </a:xfrm>
        </p:spPr>
      </p:pic>
      <p:sp>
        <p:nvSpPr>
          <p:cNvPr id="13" name="Text Placeholder 12"/>
          <p:cNvSpPr>
            <a:spLocks noGrp="1"/>
          </p:cNvSpPr>
          <p:nvPr>
            <p:ph type="body" sz="quarter" idx="3"/>
          </p:nvPr>
        </p:nvSpPr>
        <p:spPr/>
        <p:txBody>
          <a:bodyPr/>
          <a:lstStyle/>
          <a:p>
            <a:r>
              <a:rPr lang="en-US" dirty="0" err="1"/>
              <a:t>Tính</a:t>
            </a:r>
            <a:r>
              <a:rPr lang="en-US" dirty="0"/>
              <a:t> </a:t>
            </a:r>
            <a:r>
              <a:rPr lang="en-US" dirty="0" err="1"/>
              <a:t>độ</a:t>
            </a:r>
            <a:r>
              <a:rPr lang="en-US" dirty="0"/>
              <a:t> </a:t>
            </a:r>
            <a:r>
              <a:rPr lang="en-US" dirty="0" err="1"/>
              <a:t>dời</a:t>
            </a:r>
            <a:endParaRPr lang="en-US" dirty="0"/>
          </a:p>
        </p:txBody>
      </p:sp>
      <p:pic>
        <p:nvPicPr>
          <p:cNvPr id="17" name="Content Placeholder 16"/>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248400" y="2286000"/>
            <a:ext cx="5389562" cy="1817052"/>
          </a:xfrm>
        </p:spPr>
      </p:pic>
      <p:pic>
        <p:nvPicPr>
          <p:cNvPr id="7" name="Picture 2" descr="D:\đa phương tiện\1_4fXf0Yy8TMLSk7LXoZDDWw.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277916"/>
            <a:ext cx="3440112" cy="258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05194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73" y="1905000"/>
            <a:ext cx="11251894"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13"/>
          <p:cNvCxnSpPr/>
          <p:nvPr/>
        </p:nvCxnSpPr>
        <p:spPr>
          <a:xfrm>
            <a:off x="6324600" y="3352800"/>
            <a:ext cx="0" cy="990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95" y="4419600"/>
            <a:ext cx="11049930" cy="119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093865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Wavelet Transform</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8382" y="2837929"/>
            <a:ext cx="11075236" cy="2050504"/>
          </a:xfrm>
        </p:spPr>
      </p:pic>
    </p:spTree>
    <p:extLst>
      <p:ext uri="{BB962C8B-B14F-4D97-AF65-F5344CB8AC3E}">
        <p14:creationId xmlns:p14="http://schemas.microsoft.com/office/powerpoint/2010/main" val="251189327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a:t>Output:</a:t>
            </a:r>
          </a:p>
          <a:p>
            <a:endParaRPr lang="en-US" dirty="0"/>
          </a:p>
        </p:txBody>
      </p:sp>
      <p:pic>
        <p:nvPicPr>
          <p:cNvPr id="1028" name="Picture 4" descr="D:\đa phương tiện\Figure_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85457"/>
            <a:ext cx="11734801" cy="3780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99340"/>
            <a:ext cx="10980525" cy="1179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593591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smtClean="0"/>
              <a:t>Output:</a:t>
            </a:r>
          </a:p>
          <a:p>
            <a:endParaRPr lang="en-US" dirty="0"/>
          </a:p>
        </p:txBody>
      </p:sp>
      <p:pic>
        <p:nvPicPr>
          <p:cNvPr id="2050" name="Picture 2" descr="D:\đa phương tiện\BT_8\FnTg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724930"/>
            <a:ext cx="6827837" cy="513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7920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err="1"/>
              <a:t>Kéo</a:t>
            </a:r>
            <a:r>
              <a:rPr lang="en-US" dirty="0"/>
              <a:t> </a:t>
            </a:r>
            <a:r>
              <a:rPr lang="en-US" dirty="0" err="1"/>
              <a:t>đến</a:t>
            </a:r>
            <a:r>
              <a:rPr lang="en-US" dirty="0"/>
              <a:t> </a:t>
            </a:r>
            <a:r>
              <a:rPr lang="en-US" dirty="0" err="1"/>
              <a:t>khi</a:t>
            </a:r>
            <a:r>
              <a:rPr lang="en-US" dirty="0"/>
              <a:t> </a:t>
            </a:r>
            <a:r>
              <a:rPr lang="en-US" dirty="0" err="1"/>
              <a:t>nào</a:t>
            </a:r>
            <a:r>
              <a:rPr lang="en-US" dirty="0"/>
              <a:t> </a:t>
            </a:r>
            <a:r>
              <a:rPr lang="en-US" dirty="0" err="1"/>
              <a:t>thì</a:t>
            </a:r>
            <a:r>
              <a:rPr lang="en-US" dirty="0"/>
              <a:t> </a:t>
            </a:r>
            <a:r>
              <a:rPr lang="en-US" dirty="0" err="1"/>
              <a:t>dừng</a:t>
            </a:r>
            <a:r>
              <a:rPr lang="en-US" dirty="0"/>
              <a:t>?</a:t>
            </a:r>
          </a:p>
          <a:p>
            <a:r>
              <a:rPr lang="en-US" dirty="0" err="1"/>
              <a:t>Mục</a:t>
            </a:r>
            <a:r>
              <a:rPr lang="en-US" dirty="0"/>
              <a:t> </a:t>
            </a:r>
            <a:r>
              <a:rPr lang="en-US" dirty="0" err="1"/>
              <a:t>tiêu</a:t>
            </a:r>
            <a:r>
              <a:rPr lang="en-US" dirty="0"/>
              <a:t> </a:t>
            </a:r>
            <a:r>
              <a:rPr lang="en-US" dirty="0" err="1"/>
              <a:t>của</a:t>
            </a:r>
            <a:r>
              <a:rPr lang="en-US" dirty="0"/>
              <a:t> </a:t>
            </a:r>
            <a:r>
              <a:rPr lang="en-US" dirty="0" err="1"/>
              <a:t>việc</a:t>
            </a:r>
            <a:r>
              <a:rPr lang="en-US" dirty="0"/>
              <a:t> </a:t>
            </a:r>
            <a:r>
              <a:rPr lang="en-US" dirty="0" err="1"/>
              <a:t>kéo</a:t>
            </a:r>
            <a:r>
              <a:rPr lang="en-US" dirty="0"/>
              <a:t> </a:t>
            </a:r>
            <a:r>
              <a:rPr lang="en-US" dirty="0" err="1"/>
              <a:t>dãn</a:t>
            </a:r>
            <a:r>
              <a:rPr lang="en-US" dirty="0"/>
              <a:t> </a:t>
            </a:r>
            <a:r>
              <a:rPr lang="en-US" dirty="0" err="1"/>
              <a:t>là</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xét</a:t>
            </a:r>
            <a:r>
              <a:rPr lang="en-US" dirty="0"/>
              <a:t> </a:t>
            </a:r>
            <a:r>
              <a:rPr lang="en-US" dirty="0" err="1"/>
              <a:t>toàn</a:t>
            </a:r>
            <a:r>
              <a:rPr lang="en-US" dirty="0"/>
              <a:t> </a:t>
            </a:r>
            <a:r>
              <a:rPr lang="en-US" dirty="0" err="1"/>
              <a:t>bộ</a:t>
            </a:r>
            <a:r>
              <a:rPr lang="en-US" dirty="0"/>
              <a:t> </a:t>
            </a:r>
            <a:r>
              <a:rPr lang="en-US" dirty="0" err="1"/>
              <a:t>dải</a:t>
            </a:r>
            <a:r>
              <a:rPr lang="en-US" dirty="0"/>
              <a:t> </a:t>
            </a:r>
            <a:r>
              <a:rPr lang="en-US" dirty="0" err="1"/>
              <a:t>tần</a:t>
            </a:r>
            <a:r>
              <a:rPr lang="en-US" dirty="0"/>
              <a:t> </a:t>
            </a:r>
            <a:r>
              <a:rPr lang="en-US" dirty="0" err="1"/>
              <a:t>số</a:t>
            </a:r>
            <a:r>
              <a:rPr lang="en-US" dirty="0"/>
              <a:t> </a:t>
            </a:r>
            <a:r>
              <a:rPr lang="en-US" dirty="0" err="1"/>
              <a:t>có</a:t>
            </a:r>
            <a:r>
              <a:rPr lang="en-US" dirty="0"/>
              <a:t> </a:t>
            </a:r>
            <a:r>
              <a:rPr lang="en-US" dirty="0" err="1"/>
              <a:t>thể</a:t>
            </a:r>
            <a:r>
              <a:rPr lang="en-US" dirty="0"/>
              <a:t> </a:t>
            </a:r>
            <a:r>
              <a:rPr lang="en-US" dirty="0" err="1"/>
              <a:t>có</a:t>
            </a:r>
            <a:r>
              <a:rPr lang="en-US" dirty="0"/>
              <a:t>.</a:t>
            </a:r>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926" y="3659011"/>
            <a:ext cx="8434147" cy="1446389"/>
          </a:xfrm>
          <a:prstGeom prst="rect">
            <a:avLst/>
          </a:prstGeom>
        </p:spPr>
      </p:pic>
    </p:spTree>
    <p:extLst>
      <p:ext uri="{BB962C8B-B14F-4D97-AF65-F5344CB8AC3E}">
        <p14:creationId xmlns:p14="http://schemas.microsoft.com/office/powerpoint/2010/main" val="386891040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pic>
        <p:nvPicPr>
          <p:cNvPr id="7" name="Picture 2" descr="D:\đa phương tiện\MicrosoftTeams-imag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4370" y="1638141"/>
            <a:ext cx="10843260" cy="445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18377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f>
                      <m:fPr>
                        <m:ctrlPr>
                          <a:rPr lang="en-US" i="1" smtClean="0">
                            <a:latin typeface="Cambria Math"/>
                          </a:rPr>
                        </m:ctrlPr>
                      </m:fPr>
                      <m:num>
                        <m:r>
                          <a:rPr lang="en-US" b="0" i="1" smtClean="0">
                            <a:latin typeface="Cambria Math"/>
                          </a:rPr>
                          <m:t>1</m:t>
                        </m:r>
                      </m:num>
                      <m:den>
                        <m:r>
                          <a:rPr lang="en-US" b="0" i="1" smtClean="0">
                            <a:latin typeface="Cambria Math"/>
                          </a:rPr>
                          <m:t>2</m:t>
                        </m:r>
                      </m:den>
                    </m:f>
                    <m:r>
                      <a:rPr lang="en-US" b="0" i="1" smtClean="0">
                        <a:latin typeface="Cambria Math"/>
                      </a:rPr>
                      <m:t>+</m:t>
                    </m:r>
                    <m:f>
                      <m:fPr>
                        <m:ctrlPr>
                          <a:rPr lang="en-US" i="1">
                            <a:latin typeface="Cambria Math"/>
                          </a:rPr>
                        </m:ctrlPr>
                      </m:fPr>
                      <m:num>
                        <m:r>
                          <a:rPr lang="en-US" i="1">
                            <a:latin typeface="Cambria Math"/>
                          </a:rPr>
                          <m:t>1</m:t>
                        </m:r>
                      </m:num>
                      <m:den>
                        <m:r>
                          <a:rPr lang="en-US" b="0" i="1" smtClean="0">
                            <a:latin typeface="Cambria Math"/>
                          </a:rPr>
                          <m:t>4</m:t>
                        </m:r>
                      </m:den>
                    </m:f>
                    <m:r>
                      <a:rPr lang="en-US" b="0" i="1" smtClean="0">
                        <a:latin typeface="Cambria Math"/>
                      </a:rPr>
                      <m:t>+</m:t>
                    </m:r>
                    <m:f>
                      <m:fPr>
                        <m:ctrlPr>
                          <a:rPr lang="en-US" i="1">
                            <a:latin typeface="Cambria Math"/>
                          </a:rPr>
                        </m:ctrlPr>
                      </m:fPr>
                      <m:num>
                        <m:r>
                          <a:rPr lang="en-US" i="1">
                            <a:latin typeface="Cambria Math"/>
                          </a:rPr>
                          <m:t>1</m:t>
                        </m:r>
                      </m:num>
                      <m:den>
                        <m:r>
                          <a:rPr lang="en-US" b="0" i="1" smtClean="0">
                            <a:latin typeface="Cambria Math"/>
                          </a:rPr>
                          <m:t>8</m:t>
                        </m:r>
                      </m:den>
                    </m:f>
                    <m:r>
                      <a:rPr lang="en-US" b="0" i="1" smtClean="0">
                        <a:latin typeface="Cambria Math"/>
                      </a:rPr>
                      <m:t>+</m:t>
                    </m:r>
                    <m:f>
                      <m:fPr>
                        <m:ctrlPr>
                          <a:rPr lang="en-US" i="1">
                            <a:latin typeface="Cambria Math"/>
                          </a:rPr>
                        </m:ctrlPr>
                      </m:fPr>
                      <m:num>
                        <m:r>
                          <a:rPr lang="en-US" i="1">
                            <a:latin typeface="Cambria Math"/>
                          </a:rPr>
                          <m:t>1</m:t>
                        </m:r>
                      </m:num>
                      <m:den>
                        <m:r>
                          <a:rPr lang="en-US" b="0" i="1" smtClean="0">
                            <a:latin typeface="Cambria Math"/>
                          </a:rPr>
                          <m:t>16</m:t>
                        </m:r>
                      </m:den>
                    </m:f>
                    <m:r>
                      <a:rPr lang="en-US" b="0" i="1" smtClean="0">
                        <a:latin typeface="Cambria Math"/>
                      </a:rPr>
                      <m:t>+</m:t>
                    </m:r>
                    <m:f>
                      <m:fPr>
                        <m:ctrlPr>
                          <a:rPr lang="en-US" i="1">
                            <a:latin typeface="Cambria Math"/>
                          </a:rPr>
                        </m:ctrlPr>
                      </m:fPr>
                      <m:num>
                        <m:r>
                          <a:rPr lang="en-US" i="1">
                            <a:latin typeface="Cambria Math"/>
                          </a:rPr>
                          <m:t>1</m:t>
                        </m:r>
                      </m:num>
                      <m:den>
                        <m:r>
                          <a:rPr lang="en-US" b="0" i="1" smtClean="0">
                            <a:latin typeface="Cambria Math"/>
                          </a:rPr>
                          <m:t>32</m:t>
                        </m:r>
                      </m:den>
                    </m:f>
                    <m:r>
                      <a:rPr lang="en-US" b="0" i="1" smtClean="0">
                        <a:latin typeface="Cambria Math"/>
                      </a:rPr>
                      <m:t>+…=1?</m:t>
                    </m:r>
                  </m:oMath>
                </a14:m>
                <a:endParaRPr lang="en-US" dirty="0"/>
              </a:p>
              <a:p>
                <a:r>
                  <a:rPr lang="en-US" dirty="0"/>
                  <a:t>Zeno’s paradox.</a:t>
                </a:r>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44"/>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416" y="2819400"/>
            <a:ext cx="6443168" cy="3063468"/>
          </a:xfrm>
          <a:prstGeom prst="rect">
            <a:avLst/>
          </a:prstGeom>
        </p:spPr>
      </p:pic>
    </p:spTree>
    <p:extLst>
      <p:ext uri="{BB962C8B-B14F-4D97-AF65-F5344CB8AC3E}">
        <p14:creationId xmlns:p14="http://schemas.microsoft.com/office/powerpoint/2010/main" val="317528281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f>
                      <m:fPr>
                        <m:ctrlPr>
                          <a:rPr lang="en-US" i="1" smtClean="0">
                            <a:latin typeface="Cambria Math"/>
                          </a:rPr>
                        </m:ctrlPr>
                      </m:fPr>
                      <m:num>
                        <m:r>
                          <a:rPr lang="en-US" b="0" i="1" smtClean="0">
                            <a:latin typeface="Cambria Math"/>
                          </a:rPr>
                          <m:t>1</m:t>
                        </m:r>
                      </m:num>
                      <m:den>
                        <m:r>
                          <a:rPr lang="en-US" b="0" i="1" smtClean="0">
                            <a:latin typeface="Cambria Math"/>
                          </a:rPr>
                          <m:t>2</m:t>
                        </m:r>
                      </m:den>
                    </m:f>
                    <m:r>
                      <a:rPr lang="en-US" b="0" i="1" smtClean="0">
                        <a:latin typeface="Cambria Math"/>
                      </a:rPr>
                      <m:t>+</m:t>
                    </m:r>
                    <m:f>
                      <m:fPr>
                        <m:ctrlPr>
                          <a:rPr lang="en-US" i="1">
                            <a:latin typeface="Cambria Math"/>
                          </a:rPr>
                        </m:ctrlPr>
                      </m:fPr>
                      <m:num>
                        <m:r>
                          <a:rPr lang="en-US" i="1">
                            <a:latin typeface="Cambria Math"/>
                          </a:rPr>
                          <m:t>1</m:t>
                        </m:r>
                      </m:num>
                      <m:den>
                        <m:r>
                          <a:rPr lang="en-US" b="0" i="1" smtClean="0">
                            <a:latin typeface="Cambria Math"/>
                          </a:rPr>
                          <m:t>4</m:t>
                        </m:r>
                      </m:den>
                    </m:f>
                    <m:r>
                      <a:rPr lang="en-US" b="0" i="1" smtClean="0">
                        <a:latin typeface="Cambria Math"/>
                      </a:rPr>
                      <m:t>+</m:t>
                    </m:r>
                    <m:f>
                      <m:fPr>
                        <m:ctrlPr>
                          <a:rPr lang="en-US" i="1">
                            <a:latin typeface="Cambria Math"/>
                          </a:rPr>
                        </m:ctrlPr>
                      </m:fPr>
                      <m:num>
                        <m:r>
                          <a:rPr lang="en-US" i="1">
                            <a:latin typeface="Cambria Math"/>
                          </a:rPr>
                          <m:t>1</m:t>
                        </m:r>
                      </m:num>
                      <m:den>
                        <m:r>
                          <a:rPr lang="en-US" b="0" i="1" smtClean="0">
                            <a:latin typeface="Cambria Math"/>
                          </a:rPr>
                          <m:t>8</m:t>
                        </m:r>
                      </m:den>
                    </m:f>
                    <m:r>
                      <a:rPr lang="en-US" b="0" i="1" smtClean="0">
                        <a:latin typeface="Cambria Math"/>
                      </a:rPr>
                      <m:t>+</m:t>
                    </m:r>
                    <m:f>
                      <m:fPr>
                        <m:ctrlPr>
                          <a:rPr lang="en-US" i="1">
                            <a:latin typeface="Cambria Math"/>
                          </a:rPr>
                        </m:ctrlPr>
                      </m:fPr>
                      <m:num>
                        <m:r>
                          <a:rPr lang="en-US" i="1">
                            <a:latin typeface="Cambria Math"/>
                          </a:rPr>
                          <m:t>1</m:t>
                        </m:r>
                      </m:num>
                      <m:den>
                        <m:r>
                          <a:rPr lang="en-US" b="0" i="1" smtClean="0">
                            <a:latin typeface="Cambria Math"/>
                          </a:rPr>
                          <m:t>16</m:t>
                        </m:r>
                      </m:den>
                    </m:f>
                    <m:r>
                      <a:rPr lang="en-US" b="0" i="1" smtClean="0">
                        <a:latin typeface="Cambria Math"/>
                      </a:rPr>
                      <m:t>+</m:t>
                    </m:r>
                    <m:f>
                      <m:fPr>
                        <m:ctrlPr>
                          <a:rPr lang="en-US" i="1">
                            <a:latin typeface="Cambria Math"/>
                          </a:rPr>
                        </m:ctrlPr>
                      </m:fPr>
                      <m:num>
                        <m:r>
                          <a:rPr lang="en-US" i="1">
                            <a:latin typeface="Cambria Math"/>
                          </a:rPr>
                          <m:t>1</m:t>
                        </m:r>
                      </m:num>
                      <m:den>
                        <m:r>
                          <a:rPr lang="en-US" b="0" i="1" smtClean="0">
                            <a:latin typeface="Cambria Math"/>
                          </a:rPr>
                          <m:t>32</m:t>
                        </m:r>
                      </m:den>
                    </m:f>
                    <m:r>
                      <a:rPr lang="en-US" b="0" i="1" smtClean="0">
                        <a:latin typeface="Cambria Math"/>
                      </a:rPr>
                      <m:t>+…=1?</m:t>
                    </m:r>
                  </m:oMath>
                </a14:m>
                <a:endParaRPr lang="en-US" dirty="0"/>
              </a:p>
              <a:p>
                <a:r>
                  <a:rPr lang="en-US" dirty="0"/>
                  <a:t>Zeno’s paradox.</a:t>
                </a:r>
              </a:p>
              <a:p>
                <a:endParaRPr lang="en-US" dirty="0"/>
              </a:p>
              <a:p>
                <a:endParaRPr lang="en-US" dirty="0"/>
              </a:p>
              <a:p>
                <a:endParaRPr lang="en-US" dirty="0"/>
              </a:p>
              <a:p>
                <a:endParaRPr lang="en-US" dirty="0"/>
              </a:p>
              <a:p>
                <a:endParaRPr lang="en-US" dirty="0"/>
              </a:p>
              <a:p>
                <a:endParaRPr lang="en-US" dirty="0"/>
              </a:p>
              <a:p>
                <a:r>
                  <a:rPr lang="en-US" b="1" dirty="0"/>
                  <a:t>&gt;</a:t>
                </a:r>
                <a:r>
                  <a:rPr lang="en-US" b="1" dirty="0" err="1"/>
                  <a:t>Luôn</a:t>
                </a:r>
                <a:r>
                  <a:rPr lang="en-US" b="1" dirty="0"/>
                  <a:t> </a:t>
                </a:r>
                <a:r>
                  <a:rPr lang="en-US" b="1" dirty="0" err="1"/>
                  <a:t>mất</a:t>
                </a:r>
                <a:r>
                  <a:rPr lang="en-US" b="1" dirty="0"/>
                  <a:t> </a:t>
                </a:r>
                <a:r>
                  <a:rPr lang="en-US" b="1" dirty="0" err="1"/>
                  <a:t>mát</a:t>
                </a:r>
                <a:r>
                  <a:rPr lang="en-US" b="1" dirty="0"/>
                  <a:t> </a:t>
                </a:r>
                <a:r>
                  <a:rPr lang="en-US" b="1" dirty="0" err="1"/>
                  <a:t>thông</a:t>
                </a:r>
                <a:r>
                  <a:rPr lang="en-US" b="1" dirty="0"/>
                  <a:t> tin </a:t>
                </a:r>
                <a:r>
                  <a:rPr lang="en-US" b="1" dirty="0" err="1"/>
                  <a:t>khi</a:t>
                </a:r>
                <a:r>
                  <a:rPr lang="en-US" b="1" dirty="0"/>
                  <a:t> reconstruct.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44" b="-9569"/>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416" y="2819400"/>
            <a:ext cx="6443168" cy="3063468"/>
          </a:xfrm>
          <a:prstGeom prst="rect">
            <a:avLst/>
          </a:prstGeom>
        </p:spPr>
      </p:pic>
    </p:spTree>
    <p:extLst>
      <p:ext uri="{BB962C8B-B14F-4D97-AF65-F5344CB8AC3E}">
        <p14:creationId xmlns:p14="http://schemas.microsoft.com/office/powerpoint/2010/main" val="124602803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err="1"/>
              <a:t>Sử</a:t>
            </a:r>
            <a:r>
              <a:rPr lang="en-US" dirty="0"/>
              <a:t> </a:t>
            </a:r>
            <a:r>
              <a:rPr lang="en-US" dirty="0" err="1"/>
              <a:t>dụng</a:t>
            </a:r>
            <a:r>
              <a:rPr lang="en-US" dirty="0"/>
              <a:t> scaling function </a:t>
            </a:r>
            <a:r>
              <a:rPr lang="en-US" dirty="0" err="1"/>
              <a:t>để</a:t>
            </a:r>
            <a:r>
              <a:rPr lang="en-US" dirty="0"/>
              <a:t> </a:t>
            </a:r>
            <a:r>
              <a:rPr lang="en-US" dirty="0" err="1"/>
              <a:t>bít</a:t>
            </a:r>
            <a:r>
              <a:rPr lang="en-US" dirty="0"/>
              <a:t> </a:t>
            </a:r>
            <a:r>
              <a:rPr lang="en-US" dirty="0" err="1"/>
              <a:t>vào</a:t>
            </a:r>
            <a:r>
              <a:rPr lang="en-US" dirty="0"/>
              <a:t> </a:t>
            </a:r>
            <a:r>
              <a:rPr lang="en-US" dirty="0" err="1"/>
              <a:t>phần</a:t>
            </a:r>
            <a:r>
              <a:rPr lang="en-US" dirty="0"/>
              <a:t> </a:t>
            </a:r>
            <a:r>
              <a:rPr lang="en-US" dirty="0" err="1"/>
              <a:t>bị</a:t>
            </a:r>
            <a:r>
              <a:rPr lang="en-US" dirty="0"/>
              <a:t> </a:t>
            </a:r>
            <a:r>
              <a:rPr lang="en-US" dirty="0" err="1"/>
              <a:t>thiếu</a:t>
            </a:r>
            <a:r>
              <a:rPr lang="en-US" dirty="0"/>
              <a:t> </a:t>
            </a:r>
            <a:r>
              <a:rPr lang="en-US" dirty="0" err="1"/>
              <a:t>đó</a:t>
            </a:r>
            <a:r>
              <a:rPr lang="en-US" dirty="0"/>
              <a:t>:</a:t>
            </a:r>
          </a:p>
          <a:p>
            <a:endParaRPr lang="en-US" dirty="0"/>
          </a:p>
          <a:p>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8794" y="2286000"/>
            <a:ext cx="5754411" cy="1905434"/>
          </a:xfrm>
          <a:prstGeom prst="rect">
            <a:avLst/>
          </a:prstGeom>
        </p:spPr>
      </p:pic>
    </p:spTree>
    <p:extLst>
      <p:ext uri="{BB962C8B-B14F-4D97-AF65-F5344CB8AC3E}">
        <p14:creationId xmlns:p14="http://schemas.microsoft.com/office/powerpoint/2010/main" val="243359382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err="1"/>
              <a:t>Định</a:t>
            </a:r>
            <a:r>
              <a:rPr lang="en-US" dirty="0"/>
              <a:t> </a:t>
            </a:r>
            <a:r>
              <a:rPr lang="en-US" dirty="0" err="1"/>
              <a:t>nghĩa</a:t>
            </a:r>
            <a:r>
              <a:rPr lang="en-US" dirty="0"/>
              <a:t> scaling function (</a:t>
            </a:r>
            <a:r>
              <a:rPr lang="en-US" dirty="0" err="1"/>
              <a:t>ví</a:t>
            </a:r>
            <a:r>
              <a:rPr lang="en-US" dirty="0"/>
              <a:t> </a:t>
            </a:r>
            <a:r>
              <a:rPr lang="en-US" dirty="0" err="1"/>
              <a:t>dụ</a:t>
            </a:r>
            <a:r>
              <a:rPr lang="en-US" dirty="0"/>
              <a:t> </a:t>
            </a:r>
            <a:r>
              <a:rPr lang="en-US" dirty="0" err="1"/>
              <a:t>trong</a:t>
            </a:r>
            <a:r>
              <a:rPr lang="en-US" dirty="0"/>
              <a:t> </a:t>
            </a:r>
            <a:r>
              <a:rPr lang="en-US" dirty="0" err="1"/>
              <a:t>hàm</a:t>
            </a:r>
            <a:r>
              <a:rPr lang="en-US" dirty="0"/>
              <a:t> </a:t>
            </a:r>
            <a:r>
              <a:rPr lang="en-US" dirty="0" err="1"/>
              <a:t>haar</a:t>
            </a:r>
            <a:r>
              <a:rPr lang="en-US" dirty="0"/>
              <a:t>):</a:t>
            </a:r>
          </a:p>
          <a:p>
            <a:endParaRPr lang="en-US" dirty="0"/>
          </a:p>
          <a:p>
            <a:endParaRPr lang="en-US" dirty="0"/>
          </a:p>
          <a:p>
            <a:endParaRPr lang="en-US" dirty="0"/>
          </a:p>
          <a:p>
            <a:r>
              <a:rPr lang="en-US" dirty="0" err="1"/>
              <a:t>Hàm</a:t>
            </a:r>
            <a:r>
              <a:rPr lang="en-US" dirty="0"/>
              <a:t> wavelet </a:t>
            </a:r>
            <a:r>
              <a:rPr lang="en-US" dirty="0" err="1"/>
              <a:t>sẽ</a:t>
            </a:r>
            <a:r>
              <a:rPr lang="en-US" dirty="0"/>
              <a:t> </a:t>
            </a:r>
            <a:r>
              <a:rPr lang="en-US" dirty="0" err="1"/>
              <a:t>được</a:t>
            </a:r>
            <a:r>
              <a:rPr lang="en-US" dirty="0"/>
              <a:t> </a:t>
            </a:r>
            <a:r>
              <a:rPr lang="en-US" dirty="0" err="1"/>
              <a:t>định</a:t>
            </a:r>
            <a:r>
              <a:rPr lang="en-US" dirty="0"/>
              <a:t> </a:t>
            </a:r>
            <a:r>
              <a:rPr lang="en-US" dirty="0" err="1"/>
              <a:t>nghĩa</a:t>
            </a:r>
            <a:r>
              <a:rPr lang="en-US" dirty="0"/>
              <a:t> </a:t>
            </a:r>
            <a:r>
              <a:rPr lang="en-US" dirty="0" err="1"/>
              <a:t>dựa</a:t>
            </a:r>
            <a:r>
              <a:rPr lang="en-US" dirty="0"/>
              <a:t> </a:t>
            </a:r>
            <a:r>
              <a:rPr lang="en-US" dirty="0" err="1"/>
              <a:t>trên</a:t>
            </a:r>
            <a:r>
              <a:rPr lang="en-US" dirty="0"/>
              <a:t> </a:t>
            </a:r>
            <a:r>
              <a:rPr lang="en-US" dirty="0" err="1"/>
              <a:t>hàm</a:t>
            </a:r>
            <a:r>
              <a:rPr lang="en-US" dirty="0"/>
              <a:t> scaling function:</a:t>
            </a:r>
          </a:p>
          <a:p>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718" y="4605827"/>
            <a:ext cx="4978564" cy="1185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978" y="2453344"/>
            <a:ext cx="3854044" cy="1280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624365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 Transform</a:t>
            </a:r>
          </a:p>
        </p:txBody>
      </p:sp>
      <p:sp>
        <p:nvSpPr>
          <p:cNvPr id="3" name="Content Placeholder 2"/>
          <p:cNvSpPr>
            <a:spLocks noGrp="1"/>
          </p:cNvSpPr>
          <p:nvPr>
            <p:ph idx="1"/>
          </p:nvPr>
        </p:nvSpPr>
        <p:spPr/>
        <p:txBody>
          <a:bodyPr/>
          <a:lstStyle/>
          <a:p>
            <a:r>
              <a:rPr lang="en-US" dirty="0"/>
              <a:t>Filter banks: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873514" y="2332037"/>
            <a:ext cx="644497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13363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73" y="1905000"/>
            <a:ext cx="11251894"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13"/>
          <p:cNvCxnSpPr/>
          <p:nvPr/>
        </p:nvCxnSpPr>
        <p:spPr>
          <a:xfrm>
            <a:off x="6324600" y="3352800"/>
            <a:ext cx="0" cy="990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95" y="4419600"/>
            <a:ext cx="11049930" cy="119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700520" y="3591560"/>
            <a:ext cx="2286000" cy="369332"/>
          </a:xfrm>
          <a:prstGeom prst="rect">
            <a:avLst/>
          </a:prstGeom>
          <a:noFill/>
        </p:spPr>
        <p:txBody>
          <a:bodyPr wrap="square" rtlCol="0">
            <a:spAutoFit/>
          </a:bodyPr>
          <a:lstStyle/>
          <a:p>
            <a:r>
              <a:rPr lang="en-US" dirty="0"/>
              <a:t>Fourier transform</a:t>
            </a:r>
          </a:p>
        </p:txBody>
      </p:sp>
    </p:spTree>
    <p:extLst>
      <p:ext uri="{BB962C8B-B14F-4D97-AF65-F5344CB8AC3E}">
        <p14:creationId xmlns:p14="http://schemas.microsoft.com/office/powerpoint/2010/main" val="69204682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Wavelet </a:t>
            </a:r>
            <a:r>
              <a:rPr lang="en-US" dirty="0" smtClean="0"/>
              <a:t>transformation</a:t>
            </a:r>
            <a:endParaRPr lang="en-US" dirty="0"/>
          </a:p>
        </p:txBody>
      </p:sp>
      <p:sp>
        <p:nvSpPr>
          <p:cNvPr id="5" name="Content Placeholder 4"/>
          <p:cNvSpPr>
            <a:spLocks noGrp="1"/>
          </p:cNvSpPr>
          <p:nvPr>
            <p:ph idx="1"/>
          </p:nvPr>
        </p:nvSpPr>
        <p:spPr/>
        <p:txBody>
          <a:bodyPr/>
          <a:lstStyle/>
          <a:p>
            <a:r>
              <a:rPr lang="en-US" dirty="0" err="1" smtClean="0"/>
              <a:t>Ứng</a:t>
            </a:r>
            <a:r>
              <a:rPr lang="en-US" dirty="0" smtClean="0"/>
              <a:t> </a:t>
            </a:r>
            <a:r>
              <a:rPr lang="en-US" dirty="0" err="1" smtClean="0"/>
              <a:t>dụng</a:t>
            </a:r>
            <a:r>
              <a:rPr lang="en-US" dirty="0" smtClean="0"/>
              <a:t>: Image compression</a:t>
            </a:r>
            <a:r>
              <a:rPr lang="en-US"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18022"/>
            <a:ext cx="4450080" cy="4294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782" y="3429000"/>
            <a:ext cx="3643313" cy="352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0918" y="1140506"/>
            <a:ext cx="2987040" cy="2172393"/>
          </a:xfrm>
          <a:prstGeom prst="rect">
            <a:avLst/>
          </a:prstGeom>
        </p:spPr>
      </p:pic>
    </p:spTree>
    <p:extLst>
      <p:ext uri="{BB962C8B-B14F-4D97-AF65-F5344CB8AC3E}">
        <p14:creationId xmlns:p14="http://schemas.microsoft.com/office/powerpoint/2010/main" val="323899283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Wavelet compression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39571445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F2970B-BDEA-4065-9A4D-E2F58BB52B11}"/>
              </a:ext>
            </a:extLst>
          </p:cNvPr>
          <p:cNvSpPr>
            <a:spLocks noGrp="1"/>
          </p:cNvSpPr>
          <p:nvPr>
            <p:ph type="title"/>
          </p:nvPr>
        </p:nvSpPr>
        <p:spPr/>
        <p:txBody>
          <a:bodyPr/>
          <a:lstStyle/>
          <a:p>
            <a:r>
              <a:rPr lang="en-US" dirty="0"/>
              <a:t>Wavelet Compression</a:t>
            </a:r>
          </a:p>
        </p:txBody>
      </p:sp>
      <p:sp>
        <p:nvSpPr>
          <p:cNvPr id="3" name="Content Placeholder 2">
            <a:extLst>
              <a:ext uri="{FF2B5EF4-FFF2-40B4-BE49-F238E27FC236}">
                <a16:creationId xmlns:a16="http://schemas.microsoft.com/office/drawing/2014/main" xmlns="" id="{A4B8F9C0-EECC-4AA0-AE3C-74FE0A87778D}"/>
              </a:ext>
            </a:extLst>
          </p:cNvPr>
          <p:cNvSpPr>
            <a:spLocks noGrp="1"/>
          </p:cNvSpPr>
          <p:nvPr>
            <p:ph idx="1"/>
          </p:nvPr>
        </p:nvSpPr>
        <p:spPr/>
        <p:txBody>
          <a:bodyPr/>
          <a:lstStyle/>
          <a:p>
            <a:r>
              <a:rPr lang="en-US" dirty="0"/>
              <a:t>K=n</a:t>
            </a:r>
          </a:p>
        </p:txBody>
      </p:sp>
      <p:graphicFrame>
        <p:nvGraphicFramePr>
          <p:cNvPr id="4" name="Table 4">
            <a:extLst>
              <a:ext uri="{FF2B5EF4-FFF2-40B4-BE49-F238E27FC236}">
                <a16:creationId xmlns:a16="http://schemas.microsoft.com/office/drawing/2014/main" xmlns="" id="{8A6BADC5-8E3D-4DB6-9C62-D51BA270CDE1}"/>
              </a:ext>
            </a:extLst>
          </p:cNvPr>
          <p:cNvGraphicFramePr>
            <a:graphicFrameLocks noGrp="1"/>
          </p:cNvGraphicFramePr>
          <p:nvPr>
            <p:extLst>
              <p:ext uri="{D42A27DB-BD31-4B8C-83A1-F6EECF244321}">
                <p14:modId xmlns:p14="http://schemas.microsoft.com/office/powerpoint/2010/main" val="2058031196"/>
              </p:ext>
            </p:extLst>
          </p:nvPr>
        </p:nvGraphicFramePr>
        <p:xfrm>
          <a:off x="1371600" y="2819400"/>
          <a:ext cx="457200" cy="26670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xmlns="" val="3310918292"/>
                    </a:ext>
                  </a:extLst>
                </a:gridCol>
              </a:tblGrid>
              <a:tr h="444500">
                <a:tc>
                  <a:txBody>
                    <a:bodyPr/>
                    <a:lstStyle/>
                    <a:p>
                      <a:r>
                        <a:rPr lang="en-US" dirty="0"/>
                        <a:t>7</a:t>
                      </a:r>
                    </a:p>
                  </a:txBody>
                  <a:tcPr/>
                </a:tc>
                <a:extLst>
                  <a:ext uri="{0D108BD9-81ED-4DB2-BD59-A6C34878D82A}">
                    <a16:rowId xmlns:a16="http://schemas.microsoft.com/office/drawing/2014/main" xmlns="" val="1257028535"/>
                  </a:ext>
                </a:extLst>
              </a:tr>
              <a:tr h="444500">
                <a:tc>
                  <a:txBody>
                    <a:bodyPr/>
                    <a:lstStyle/>
                    <a:p>
                      <a:r>
                        <a:rPr lang="en-US" dirty="0"/>
                        <a:t>2</a:t>
                      </a:r>
                    </a:p>
                  </a:txBody>
                  <a:tcPr/>
                </a:tc>
                <a:extLst>
                  <a:ext uri="{0D108BD9-81ED-4DB2-BD59-A6C34878D82A}">
                    <a16:rowId xmlns:a16="http://schemas.microsoft.com/office/drawing/2014/main" xmlns="" val="2582501910"/>
                  </a:ext>
                </a:extLst>
              </a:tr>
              <a:tr h="444500">
                <a:tc>
                  <a:txBody>
                    <a:bodyPr/>
                    <a:lstStyle/>
                    <a:p>
                      <a:r>
                        <a:rPr lang="en-US" dirty="0"/>
                        <a:t>1</a:t>
                      </a:r>
                    </a:p>
                  </a:txBody>
                  <a:tcPr/>
                </a:tc>
                <a:extLst>
                  <a:ext uri="{0D108BD9-81ED-4DB2-BD59-A6C34878D82A}">
                    <a16:rowId xmlns:a16="http://schemas.microsoft.com/office/drawing/2014/main" xmlns="" val="326030919"/>
                  </a:ext>
                </a:extLst>
              </a:tr>
              <a:tr h="444500">
                <a:tc>
                  <a:txBody>
                    <a:bodyPr/>
                    <a:lstStyle/>
                    <a:p>
                      <a:r>
                        <a:rPr lang="en-US" dirty="0"/>
                        <a:t>4</a:t>
                      </a:r>
                    </a:p>
                  </a:txBody>
                  <a:tcPr/>
                </a:tc>
                <a:extLst>
                  <a:ext uri="{0D108BD9-81ED-4DB2-BD59-A6C34878D82A}">
                    <a16:rowId xmlns:a16="http://schemas.microsoft.com/office/drawing/2014/main" xmlns="" val="511670785"/>
                  </a:ext>
                </a:extLst>
              </a:tr>
              <a:tr h="444500">
                <a:tc>
                  <a:txBody>
                    <a:bodyPr/>
                    <a:lstStyle/>
                    <a:p>
                      <a:r>
                        <a:rPr lang="en-US" dirty="0"/>
                        <a:t>5</a:t>
                      </a:r>
                    </a:p>
                  </a:txBody>
                  <a:tcPr/>
                </a:tc>
                <a:extLst>
                  <a:ext uri="{0D108BD9-81ED-4DB2-BD59-A6C34878D82A}">
                    <a16:rowId xmlns:a16="http://schemas.microsoft.com/office/drawing/2014/main" xmlns="" val="81023200"/>
                  </a:ext>
                </a:extLst>
              </a:tr>
              <a:tr h="444500">
                <a:tc>
                  <a:txBody>
                    <a:bodyPr/>
                    <a:lstStyle/>
                    <a:p>
                      <a:r>
                        <a:rPr lang="en-US" dirty="0"/>
                        <a:t>6</a:t>
                      </a:r>
                    </a:p>
                  </a:txBody>
                  <a:tcPr/>
                </a:tc>
                <a:extLst>
                  <a:ext uri="{0D108BD9-81ED-4DB2-BD59-A6C34878D82A}">
                    <a16:rowId xmlns:a16="http://schemas.microsoft.com/office/drawing/2014/main" xmlns="" val="2939549262"/>
                  </a:ext>
                </a:extLst>
              </a:tr>
            </a:tbl>
          </a:graphicData>
        </a:graphic>
      </p:graphicFrame>
      <p:cxnSp>
        <p:nvCxnSpPr>
          <p:cNvPr id="6" name="Straight Arrow Connector 5">
            <a:extLst>
              <a:ext uri="{FF2B5EF4-FFF2-40B4-BE49-F238E27FC236}">
                <a16:creationId xmlns:a16="http://schemas.microsoft.com/office/drawing/2014/main" xmlns="" id="{A50417DE-0AEF-4062-B5EB-99C5E47D2A16}"/>
              </a:ext>
            </a:extLst>
          </p:cNvPr>
          <p:cNvCxnSpPr/>
          <p:nvPr/>
        </p:nvCxnSpPr>
        <p:spPr>
          <a:xfrm>
            <a:off x="2057400" y="4114800"/>
            <a:ext cx="4572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aphicFrame>
        <p:nvGraphicFramePr>
          <p:cNvPr id="7" name="Table 4">
            <a:extLst>
              <a:ext uri="{FF2B5EF4-FFF2-40B4-BE49-F238E27FC236}">
                <a16:creationId xmlns:a16="http://schemas.microsoft.com/office/drawing/2014/main" xmlns="" id="{482CB472-33B8-4219-A312-7385932149AF}"/>
              </a:ext>
            </a:extLst>
          </p:cNvPr>
          <p:cNvGraphicFramePr>
            <a:graphicFrameLocks noGrp="1"/>
          </p:cNvGraphicFramePr>
          <p:nvPr>
            <p:extLst>
              <p:ext uri="{D42A27DB-BD31-4B8C-83A1-F6EECF244321}">
                <p14:modId xmlns:p14="http://schemas.microsoft.com/office/powerpoint/2010/main" val="19479759"/>
              </p:ext>
            </p:extLst>
          </p:nvPr>
        </p:nvGraphicFramePr>
        <p:xfrm>
          <a:off x="2749685" y="2819400"/>
          <a:ext cx="457200" cy="26670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xmlns="" val="3310918292"/>
                    </a:ext>
                  </a:extLst>
                </a:gridCol>
              </a:tblGrid>
              <a:tr h="444500">
                <a:tc>
                  <a:txBody>
                    <a:bodyPr/>
                    <a:lstStyle/>
                    <a:p>
                      <a:r>
                        <a:rPr lang="en-US" dirty="0"/>
                        <a:t>1</a:t>
                      </a:r>
                    </a:p>
                  </a:txBody>
                  <a:tcPr/>
                </a:tc>
                <a:extLst>
                  <a:ext uri="{0D108BD9-81ED-4DB2-BD59-A6C34878D82A}">
                    <a16:rowId xmlns:a16="http://schemas.microsoft.com/office/drawing/2014/main" xmlns="" val="1257028535"/>
                  </a:ext>
                </a:extLst>
              </a:tr>
              <a:tr h="444500">
                <a:tc>
                  <a:txBody>
                    <a:bodyPr/>
                    <a:lstStyle/>
                    <a:p>
                      <a:r>
                        <a:rPr lang="en-US" dirty="0"/>
                        <a:t>2</a:t>
                      </a:r>
                    </a:p>
                  </a:txBody>
                  <a:tcPr/>
                </a:tc>
                <a:extLst>
                  <a:ext uri="{0D108BD9-81ED-4DB2-BD59-A6C34878D82A}">
                    <a16:rowId xmlns:a16="http://schemas.microsoft.com/office/drawing/2014/main" xmlns="" val="2582501910"/>
                  </a:ext>
                </a:extLst>
              </a:tr>
              <a:tr h="444500">
                <a:tc>
                  <a:txBody>
                    <a:bodyPr/>
                    <a:lstStyle/>
                    <a:p>
                      <a:r>
                        <a:rPr lang="en-US" dirty="0"/>
                        <a:t>4</a:t>
                      </a:r>
                    </a:p>
                  </a:txBody>
                  <a:tcPr/>
                </a:tc>
                <a:extLst>
                  <a:ext uri="{0D108BD9-81ED-4DB2-BD59-A6C34878D82A}">
                    <a16:rowId xmlns:a16="http://schemas.microsoft.com/office/drawing/2014/main" xmlns="" val="326030919"/>
                  </a:ext>
                </a:extLst>
              </a:tr>
              <a:tr h="444500">
                <a:tc>
                  <a:txBody>
                    <a:bodyPr/>
                    <a:lstStyle/>
                    <a:p>
                      <a:r>
                        <a:rPr lang="en-US" dirty="0"/>
                        <a:t>5</a:t>
                      </a:r>
                    </a:p>
                  </a:txBody>
                  <a:tcPr/>
                </a:tc>
                <a:extLst>
                  <a:ext uri="{0D108BD9-81ED-4DB2-BD59-A6C34878D82A}">
                    <a16:rowId xmlns:a16="http://schemas.microsoft.com/office/drawing/2014/main" xmlns="" val="511670785"/>
                  </a:ext>
                </a:extLst>
              </a:tr>
              <a:tr h="444500">
                <a:tc>
                  <a:txBody>
                    <a:bodyPr/>
                    <a:lstStyle/>
                    <a:p>
                      <a:r>
                        <a:rPr lang="en-US" dirty="0"/>
                        <a:t>6</a:t>
                      </a:r>
                    </a:p>
                  </a:txBody>
                  <a:tcPr/>
                </a:tc>
                <a:extLst>
                  <a:ext uri="{0D108BD9-81ED-4DB2-BD59-A6C34878D82A}">
                    <a16:rowId xmlns:a16="http://schemas.microsoft.com/office/drawing/2014/main" xmlns="" val="81023200"/>
                  </a:ext>
                </a:extLst>
              </a:tr>
              <a:tr h="444500">
                <a:tc>
                  <a:txBody>
                    <a:bodyPr/>
                    <a:lstStyle/>
                    <a:p>
                      <a:r>
                        <a:rPr lang="en-US" dirty="0"/>
                        <a:t>7</a:t>
                      </a:r>
                    </a:p>
                  </a:txBody>
                  <a:tcPr/>
                </a:tc>
                <a:extLst>
                  <a:ext uri="{0D108BD9-81ED-4DB2-BD59-A6C34878D82A}">
                    <a16:rowId xmlns:a16="http://schemas.microsoft.com/office/drawing/2014/main" xmlns="" val="2939549262"/>
                  </a:ext>
                </a:extLst>
              </a:tr>
            </a:tbl>
          </a:graphicData>
        </a:graphic>
      </p:graphicFrame>
      <p:cxnSp>
        <p:nvCxnSpPr>
          <p:cNvPr id="8" name="Straight Arrow Connector 7">
            <a:extLst>
              <a:ext uri="{FF2B5EF4-FFF2-40B4-BE49-F238E27FC236}">
                <a16:creationId xmlns:a16="http://schemas.microsoft.com/office/drawing/2014/main" xmlns="" id="{E3C8A46A-C575-47CB-A835-9DE1D694031E}"/>
              </a:ext>
            </a:extLst>
          </p:cNvPr>
          <p:cNvCxnSpPr/>
          <p:nvPr/>
        </p:nvCxnSpPr>
        <p:spPr>
          <a:xfrm>
            <a:off x="3505200" y="4152900"/>
            <a:ext cx="4572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xmlns="" id="{5A45A069-B2D5-4A3C-A88B-FDA28E0FC86C}"/>
              </a:ext>
            </a:extLst>
          </p:cNvPr>
          <p:cNvSpPr txBox="1"/>
          <p:nvPr/>
        </p:nvSpPr>
        <p:spPr>
          <a:xfrm>
            <a:off x="3962400" y="3968234"/>
            <a:ext cx="3150952" cy="369332"/>
          </a:xfrm>
          <a:prstGeom prst="rect">
            <a:avLst/>
          </a:prstGeom>
          <a:noFill/>
        </p:spPr>
        <p:txBody>
          <a:bodyPr wrap="square" rtlCol="0">
            <a:spAutoFit/>
          </a:bodyPr>
          <a:lstStyle/>
          <a:p>
            <a:r>
              <a:rPr lang="en-US" dirty="0" err="1"/>
              <a:t>Index_new</a:t>
            </a:r>
            <a:r>
              <a:rPr lang="en-US" dirty="0"/>
              <a:t> = (1-k).</a:t>
            </a:r>
            <a:r>
              <a:rPr lang="en-US" dirty="0" err="1"/>
              <a:t>len</a:t>
            </a:r>
            <a:r>
              <a:rPr lang="en-US" dirty="0"/>
              <a:t>(array)</a:t>
            </a:r>
          </a:p>
        </p:txBody>
      </p:sp>
      <p:graphicFrame>
        <p:nvGraphicFramePr>
          <p:cNvPr id="10" name="Table 4">
            <a:extLst>
              <a:ext uri="{FF2B5EF4-FFF2-40B4-BE49-F238E27FC236}">
                <a16:creationId xmlns:a16="http://schemas.microsoft.com/office/drawing/2014/main" xmlns="" id="{5227AF17-97AB-4330-A6D7-C02EC9FD02B8}"/>
              </a:ext>
            </a:extLst>
          </p:cNvPr>
          <p:cNvGraphicFramePr>
            <a:graphicFrameLocks noGrp="1"/>
          </p:cNvGraphicFramePr>
          <p:nvPr>
            <p:extLst>
              <p:ext uri="{D42A27DB-BD31-4B8C-83A1-F6EECF244321}">
                <p14:modId xmlns:p14="http://schemas.microsoft.com/office/powerpoint/2010/main" val="755788399"/>
              </p:ext>
            </p:extLst>
          </p:nvPr>
        </p:nvGraphicFramePr>
        <p:xfrm>
          <a:off x="7341952" y="2819400"/>
          <a:ext cx="457200" cy="26670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xmlns="" val="3310918292"/>
                    </a:ext>
                  </a:extLst>
                </a:gridCol>
              </a:tblGrid>
              <a:tr h="444500">
                <a:tc>
                  <a:txBody>
                    <a:bodyPr/>
                    <a:lstStyle/>
                    <a:p>
                      <a:r>
                        <a:rPr lang="en-US" dirty="0"/>
                        <a:t>1</a:t>
                      </a:r>
                    </a:p>
                  </a:txBody>
                  <a:tcPr/>
                </a:tc>
                <a:extLst>
                  <a:ext uri="{0D108BD9-81ED-4DB2-BD59-A6C34878D82A}">
                    <a16:rowId xmlns:a16="http://schemas.microsoft.com/office/drawing/2014/main" xmlns="" val="1257028535"/>
                  </a:ext>
                </a:extLst>
              </a:tr>
              <a:tr h="444500">
                <a:tc>
                  <a:txBody>
                    <a:bodyPr/>
                    <a:lstStyle/>
                    <a:p>
                      <a:r>
                        <a:rPr lang="en-US" dirty="0"/>
                        <a:t>2</a:t>
                      </a:r>
                    </a:p>
                  </a:txBody>
                  <a:tcPr/>
                </a:tc>
                <a:extLst>
                  <a:ext uri="{0D108BD9-81ED-4DB2-BD59-A6C34878D82A}">
                    <a16:rowId xmlns:a16="http://schemas.microsoft.com/office/drawing/2014/main" xmlns="" val="2582501910"/>
                  </a:ext>
                </a:extLst>
              </a:tr>
              <a:tr h="444500">
                <a:tc>
                  <a:txBody>
                    <a:bodyPr/>
                    <a:lstStyle/>
                    <a:p>
                      <a:r>
                        <a:rPr lang="en-US" dirty="0"/>
                        <a:t>4</a:t>
                      </a:r>
                    </a:p>
                  </a:txBody>
                  <a:tcPr/>
                </a:tc>
                <a:extLst>
                  <a:ext uri="{0D108BD9-81ED-4DB2-BD59-A6C34878D82A}">
                    <a16:rowId xmlns:a16="http://schemas.microsoft.com/office/drawing/2014/main" xmlns="" val="326030919"/>
                  </a:ext>
                </a:extLst>
              </a:tr>
              <a:tr h="444500">
                <a:tc>
                  <a:txBody>
                    <a:bodyPr/>
                    <a:lstStyle/>
                    <a:p>
                      <a:r>
                        <a:rPr lang="en-US" dirty="0"/>
                        <a:t>5</a:t>
                      </a:r>
                    </a:p>
                  </a:txBody>
                  <a:tcPr/>
                </a:tc>
                <a:extLst>
                  <a:ext uri="{0D108BD9-81ED-4DB2-BD59-A6C34878D82A}">
                    <a16:rowId xmlns:a16="http://schemas.microsoft.com/office/drawing/2014/main" xmlns="" val="511670785"/>
                  </a:ext>
                </a:extLst>
              </a:tr>
              <a:tr h="444500">
                <a:tc>
                  <a:txBody>
                    <a:bodyPr/>
                    <a:lstStyle/>
                    <a:p>
                      <a:r>
                        <a:rPr lang="en-US" dirty="0"/>
                        <a:t>6</a:t>
                      </a:r>
                    </a:p>
                  </a:txBody>
                  <a:tcPr>
                    <a:solidFill>
                      <a:schemeClr val="bg2">
                        <a:lumMod val="40000"/>
                        <a:lumOff val="60000"/>
                      </a:schemeClr>
                    </a:solidFill>
                  </a:tcPr>
                </a:tc>
                <a:extLst>
                  <a:ext uri="{0D108BD9-81ED-4DB2-BD59-A6C34878D82A}">
                    <a16:rowId xmlns:a16="http://schemas.microsoft.com/office/drawing/2014/main" xmlns="" val="81023200"/>
                  </a:ext>
                </a:extLst>
              </a:tr>
              <a:tr h="444500">
                <a:tc>
                  <a:txBody>
                    <a:bodyPr/>
                    <a:lstStyle/>
                    <a:p>
                      <a:r>
                        <a:rPr lang="en-US" dirty="0"/>
                        <a:t>7</a:t>
                      </a:r>
                    </a:p>
                  </a:txBody>
                  <a:tcPr>
                    <a:solidFill>
                      <a:schemeClr val="bg2">
                        <a:lumMod val="40000"/>
                        <a:lumOff val="60000"/>
                      </a:schemeClr>
                    </a:solidFill>
                  </a:tcPr>
                </a:tc>
                <a:extLst>
                  <a:ext uri="{0D108BD9-81ED-4DB2-BD59-A6C34878D82A}">
                    <a16:rowId xmlns:a16="http://schemas.microsoft.com/office/drawing/2014/main" xmlns="" val="2939549262"/>
                  </a:ext>
                </a:extLst>
              </a:tr>
            </a:tbl>
          </a:graphicData>
        </a:graphic>
      </p:graphicFrame>
      <p:sp>
        <p:nvSpPr>
          <p:cNvPr id="11" name="Right Brace 10">
            <a:extLst>
              <a:ext uri="{FF2B5EF4-FFF2-40B4-BE49-F238E27FC236}">
                <a16:creationId xmlns:a16="http://schemas.microsoft.com/office/drawing/2014/main" xmlns="" id="{A1B26C98-F5A2-4685-B5FD-3DD94A823779}"/>
              </a:ext>
            </a:extLst>
          </p:cNvPr>
          <p:cNvSpPr/>
          <p:nvPr/>
        </p:nvSpPr>
        <p:spPr>
          <a:xfrm>
            <a:off x="7799152" y="4572000"/>
            <a:ext cx="457200" cy="9144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xmlns="" id="{0ABC9FA5-F190-48F4-850E-1568A3E969B8}"/>
              </a:ext>
            </a:extLst>
          </p:cNvPr>
          <p:cNvCxnSpPr/>
          <p:nvPr/>
        </p:nvCxnSpPr>
        <p:spPr>
          <a:xfrm>
            <a:off x="8256352" y="5181600"/>
            <a:ext cx="278048" cy="944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xmlns="" id="{28575C71-4310-49D4-8A2E-3EDED37CE153}"/>
              </a:ext>
            </a:extLst>
          </p:cNvPr>
          <p:cNvSpPr txBox="1"/>
          <p:nvPr/>
        </p:nvSpPr>
        <p:spPr>
          <a:xfrm>
            <a:off x="8534400" y="6134270"/>
            <a:ext cx="1447800" cy="369332"/>
          </a:xfrm>
          <a:prstGeom prst="rect">
            <a:avLst/>
          </a:prstGeom>
          <a:noFill/>
        </p:spPr>
        <p:txBody>
          <a:bodyPr wrap="square" rtlCol="0">
            <a:spAutoFit/>
          </a:bodyPr>
          <a:lstStyle/>
          <a:p>
            <a:r>
              <a:rPr lang="en-US" dirty="0" err="1"/>
              <a:t>Gán</a:t>
            </a:r>
            <a:r>
              <a:rPr lang="en-US" dirty="0"/>
              <a:t> </a:t>
            </a:r>
            <a:r>
              <a:rPr lang="en-US" dirty="0" err="1"/>
              <a:t>bằng</a:t>
            </a:r>
            <a:r>
              <a:rPr lang="en-US" dirty="0"/>
              <a:t> 0</a:t>
            </a:r>
          </a:p>
        </p:txBody>
      </p:sp>
    </p:spTree>
    <p:extLst>
      <p:ext uri="{BB962C8B-B14F-4D97-AF65-F5344CB8AC3E}">
        <p14:creationId xmlns:p14="http://schemas.microsoft.com/office/powerpoint/2010/main" val="123023801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BC2DF6C-9E80-4C90-8D03-F57E0DF75558}"/>
              </a:ext>
            </a:extLst>
          </p:cNvPr>
          <p:cNvPicPr>
            <a:picLocks noChangeAspect="1"/>
          </p:cNvPicPr>
          <p:nvPr/>
        </p:nvPicPr>
        <p:blipFill>
          <a:blip r:embed="rId2"/>
          <a:stretch>
            <a:fillRect/>
          </a:stretch>
        </p:blipFill>
        <p:spPr>
          <a:xfrm>
            <a:off x="3200400" y="1371600"/>
            <a:ext cx="4976005" cy="4634219"/>
          </a:xfrm>
          <a:prstGeom prst="rect">
            <a:avLst/>
          </a:prstGeom>
        </p:spPr>
      </p:pic>
    </p:spTree>
    <p:extLst>
      <p:ext uri="{BB962C8B-B14F-4D97-AF65-F5344CB8AC3E}">
        <p14:creationId xmlns:p14="http://schemas.microsoft.com/office/powerpoint/2010/main" val="14992399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B0825DA-D6F8-4626-8ACF-036E40417DFE}"/>
              </a:ext>
            </a:extLst>
          </p:cNvPr>
          <p:cNvPicPr>
            <a:picLocks noChangeAspect="1"/>
          </p:cNvPicPr>
          <p:nvPr/>
        </p:nvPicPr>
        <p:blipFill>
          <a:blip r:embed="rId2"/>
          <a:stretch>
            <a:fillRect/>
          </a:stretch>
        </p:blipFill>
        <p:spPr>
          <a:xfrm>
            <a:off x="-9728" y="1615440"/>
            <a:ext cx="4648200" cy="4236720"/>
          </a:xfrm>
          <a:prstGeom prst="rect">
            <a:avLst/>
          </a:prstGeom>
        </p:spPr>
      </p:pic>
      <p:pic>
        <p:nvPicPr>
          <p:cNvPr id="7" name="Picture 6">
            <a:extLst>
              <a:ext uri="{FF2B5EF4-FFF2-40B4-BE49-F238E27FC236}">
                <a16:creationId xmlns:a16="http://schemas.microsoft.com/office/drawing/2014/main" xmlns="" id="{26E1A5B4-038B-4D6F-B44C-5E347FD3722E}"/>
              </a:ext>
            </a:extLst>
          </p:cNvPr>
          <p:cNvPicPr>
            <a:picLocks noChangeAspect="1"/>
          </p:cNvPicPr>
          <p:nvPr/>
        </p:nvPicPr>
        <p:blipFill>
          <a:blip r:embed="rId3"/>
          <a:stretch>
            <a:fillRect/>
          </a:stretch>
        </p:blipFill>
        <p:spPr>
          <a:xfrm>
            <a:off x="5028125" y="381000"/>
            <a:ext cx="3200400" cy="2883379"/>
          </a:xfrm>
          <a:prstGeom prst="rect">
            <a:avLst/>
          </a:prstGeom>
        </p:spPr>
      </p:pic>
      <p:pic>
        <p:nvPicPr>
          <p:cNvPr id="9" name="Picture 8">
            <a:extLst>
              <a:ext uri="{FF2B5EF4-FFF2-40B4-BE49-F238E27FC236}">
                <a16:creationId xmlns:a16="http://schemas.microsoft.com/office/drawing/2014/main" xmlns="" id="{BA577BF7-C12D-4651-82A6-BDDA265A26C5}"/>
              </a:ext>
            </a:extLst>
          </p:cNvPr>
          <p:cNvPicPr>
            <a:picLocks noChangeAspect="1"/>
          </p:cNvPicPr>
          <p:nvPr/>
        </p:nvPicPr>
        <p:blipFill>
          <a:blip r:embed="rId4"/>
          <a:stretch>
            <a:fillRect/>
          </a:stretch>
        </p:blipFill>
        <p:spPr>
          <a:xfrm>
            <a:off x="8534400" y="380999"/>
            <a:ext cx="3163222" cy="2883380"/>
          </a:xfrm>
          <a:prstGeom prst="rect">
            <a:avLst/>
          </a:prstGeom>
        </p:spPr>
      </p:pic>
      <p:pic>
        <p:nvPicPr>
          <p:cNvPr id="11" name="Picture 10">
            <a:extLst>
              <a:ext uri="{FF2B5EF4-FFF2-40B4-BE49-F238E27FC236}">
                <a16:creationId xmlns:a16="http://schemas.microsoft.com/office/drawing/2014/main" xmlns="" id="{01CD892C-2CF7-4A23-8163-42A519D79C76}"/>
              </a:ext>
            </a:extLst>
          </p:cNvPr>
          <p:cNvPicPr>
            <a:picLocks noChangeAspect="1"/>
          </p:cNvPicPr>
          <p:nvPr/>
        </p:nvPicPr>
        <p:blipFill>
          <a:blip r:embed="rId5"/>
          <a:stretch>
            <a:fillRect/>
          </a:stretch>
        </p:blipFill>
        <p:spPr>
          <a:xfrm>
            <a:off x="4845009" y="3517422"/>
            <a:ext cx="3306242" cy="2959578"/>
          </a:xfrm>
          <a:prstGeom prst="rect">
            <a:avLst/>
          </a:prstGeom>
        </p:spPr>
      </p:pic>
      <p:pic>
        <p:nvPicPr>
          <p:cNvPr id="14" name="Picture 13">
            <a:extLst>
              <a:ext uri="{FF2B5EF4-FFF2-40B4-BE49-F238E27FC236}">
                <a16:creationId xmlns:a16="http://schemas.microsoft.com/office/drawing/2014/main" xmlns="" id="{21A3587C-114C-456A-9C4F-791003376FE1}"/>
              </a:ext>
            </a:extLst>
          </p:cNvPr>
          <p:cNvPicPr>
            <a:picLocks noChangeAspect="1"/>
          </p:cNvPicPr>
          <p:nvPr/>
        </p:nvPicPr>
        <p:blipFill>
          <a:blip r:embed="rId6"/>
          <a:stretch>
            <a:fillRect/>
          </a:stretch>
        </p:blipFill>
        <p:spPr>
          <a:xfrm>
            <a:off x="8528328" y="3590638"/>
            <a:ext cx="3163223" cy="2891226"/>
          </a:xfrm>
          <a:prstGeom prst="rect">
            <a:avLst/>
          </a:prstGeom>
        </p:spPr>
      </p:pic>
      <p:sp>
        <p:nvSpPr>
          <p:cNvPr id="15" name="TextBox 14">
            <a:extLst>
              <a:ext uri="{FF2B5EF4-FFF2-40B4-BE49-F238E27FC236}">
                <a16:creationId xmlns:a16="http://schemas.microsoft.com/office/drawing/2014/main" xmlns="" id="{0A29B078-0448-4AE9-A0A0-DAC3056167F3}"/>
              </a:ext>
            </a:extLst>
          </p:cNvPr>
          <p:cNvSpPr txBox="1"/>
          <p:nvPr/>
        </p:nvSpPr>
        <p:spPr>
          <a:xfrm>
            <a:off x="7290931" y="2743200"/>
            <a:ext cx="1090531" cy="369332"/>
          </a:xfrm>
          <a:prstGeom prst="rect">
            <a:avLst/>
          </a:prstGeom>
          <a:noFill/>
        </p:spPr>
        <p:txBody>
          <a:bodyPr wrap="square">
            <a:spAutoFit/>
          </a:bodyPr>
          <a:lstStyle/>
          <a:p>
            <a:r>
              <a:rPr lang="pt-BR" dirty="0"/>
              <a:t>K=  0.1</a:t>
            </a:r>
            <a:endParaRPr lang="en-US" dirty="0"/>
          </a:p>
        </p:txBody>
      </p:sp>
      <p:sp>
        <p:nvSpPr>
          <p:cNvPr id="16" name="TextBox 15">
            <a:extLst>
              <a:ext uri="{FF2B5EF4-FFF2-40B4-BE49-F238E27FC236}">
                <a16:creationId xmlns:a16="http://schemas.microsoft.com/office/drawing/2014/main" xmlns="" id="{26250374-620A-4BBC-AA0D-CE6D3031C0EF}"/>
              </a:ext>
            </a:extLst>
          </p:cNvPr>
          <p:cNvSpPr txBox="1"/>
          <p:nvPr/>
        </p:nvSpPr>
        <p:spPr>
          <a:xfrm>
            <a:off x="10644268" y="2730230"/>
            <a:ext cx="1090531" cy="369332"/>
          </a:xfrm>
          <a:prstGeom prst="rect">
            <a:avLst/>
          </a:prstGeom>
          <a:noFill/>
        </p:spPr>
        <p:txBody>
          <a:bodyPr wrap="square">
            <a:spAutoFit/>
          </a:bodyPr>
          <a:lstStyle/>
          <a:p>
            <a:r>
              <a:rPr lang="pt-BR" dirty="0"/>
              <a:t>K=  0.05</a:t>
            </a:r>
            <a:endParaRPr lang="en-US" dirty="0"/>
          </a:p>
        </p:txBody>
      </p:sp>
      <p:sp>
        <p:nvSpPr>
          <p:cNvPr id="17" name="TextBox 16">
            <a:extLst>
              <a:ext uri="{FF2B5EF4-FFF2-40B4-BE49-F238E27FC236}">
                <a16:creationId xmlns:a16="http://schemas.microsoft.com/office/drawing/2014/main" xmlns="" id="{EFAA492C-3E3A-45BA-A819-E492C532A4E8}"/>
              </a:ext>
            </a:extLst>
          </p:cNvPr>
          <p:cNvSpPr txBox="1"/>
          <p:nvPr/>
        </p:nvSpPr>
        <p:spPr>
          <a:xfrm>
            <a:off x="10531043" y="6019800"/>
            <a:ext cx="1296211" cy="369332"/>
          </a:xfrm>
          <a:prstGeom prst="rect">
            <a:avLst/>
          </a:prstGeom>
          <a:noFill/>
        </p:spPr>
        <p:txBody>
          <a:bodyPr wrap="square">
            <a:spAutoFit/>
          </a:bodyPr>
          <a:lstStyle/>
          <a:p>
            <a:r>
              <a:rPr lang="pt-BR" dirty="0"/>
              <a:t>K=  0.005 </a:t>
            </a:r>
            <a:endParaRPr lang="en-US" dirty="0"/>
          </a:p>
        </p:txBody>
      </p:sp>
      <p:sp>
        <p:nvSpPr>
          <p:cNvPr id="18" name="TextBox 17">
            <a:extLst>
              <a:ext uri="{FF2B5EF4-FFF2-40B4-BE49-F238E27FC236}">
                <a16:creationId xmlns:a16="http://schemas.microsoft.com/office/drawing/2014/main" xmlns="" id="{E1F6C464-598A-45CD-B112-041AB71BAFBA}"/>
              </a:ext>
            </a:extLst>
          </p:cNvPr>
          <p:cNvSpPr txBox="1"/>
          <p:nvPr/>
        </p:nvSpPr>
        <p:spPr>
          <a:xfrm>
            <a:off x="7061577" y="5943600"/>
            <a:ext cx="1296211" cy="369332"/>
          </a:xfrm>
          <a:prstGeom prst="rect">
            <a:avLst/>
          </a:prstGeom>
          <a:noFill/>
        </p:spPr>
        <p:txBody>
          <a:bodyPr wrap="square">
            <a:spAutoFit/>
          </a:bodyPr>
          <a:lstStyle/>
          <a:p>
            <a:r>
              <a:rPr lang="pt-BR" dirty="0"/>
              <a:t>K=  0.01 </a:t>
            </a:r>
            <a:endParaRPr lang="en-US" dirty="0"/>
          </a:p>
        </p:txBody>
      </p:sp>
    </p:spTree>
    <p:extLst>
      <p:ext uri="{BB962C8B-B14F-4D97-AF65-F5344CB8AC3E}">
        <p14:creationId xmlns:p14="http://schemas.microsoft.com/office/powerpoint/2010/main" val="303326625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A90A53-498C-4C83-852A-159F476F2933}"/>
              </a:ext>
            </a:extLst>
          </p:cNvPr>
          <p:cNvSpPr>
            <a:spLocks noGrp="1"/>
          </p:cNvSpPr>
          <p:nvPr>
            <p:ph type="title"/>
          </p:nvPr>
        </p:nvSpPr>
        <p:spPr/>
        <p:txBody>
          <a:bodyPr/>
          <a:lstStyle/>
          <a:p>
            <a:r>
              <a:rPr lang="en-US" dirty="0"/>
              <a:t>Wavelet Compression</a:t>
            </a:r>
          </a:p>
        </p:txBody>
      </p:sp>
      <p:sp>
        <p:nvSpPr>
          <p:cNvPr id="3" name="Content Placeholder 2">
            <a:extLst>
              <a:ext uri="{FF2B5EF4-FFF2-40B4-BE49-F238E27FC236}">
                <a16:creationId xmlns:a16="http://schemas.microsoft.com/office/drawing/2014/main" xmlns="" id="{22DC6D53-F3F4-4B9F-9ABF-8A345D8AE92F}"/>
              </a:ext>
            </a:extLst>
          </p:cNvPr>
          <p:cNvSpPr>
            <a:spLocks noGrp="1"/>
          </p:cNvSpPr>
          <p:nvPr>
            <p:ph idx="1"/>
          </p:nvPr>
        </p:nvSpPr>
        <p:spPr/>
        <p:txBody>
          <a:bodyPr/>
          <a:lstStyle/>
          <a:p>
            <a:r>
              <a:rPr lang="en-US" dirty="0"/>
              <a:t>Sound compression:</a:t>
            </a:r>
            <a:endParaRPr lang="pt-BR" dirty="0"/>
          </a:p>
          <a:p>
            <a:pPr lvl="1"/>
            <a:r>
              <a:rPr lang="pt-BR" dirty="0"/>
              <a:t>K=  0.005 R =  0.043794465999852046</a:t>
            </a:r>
          </a:p>
          <a:p>
            <a:pPr lvl="1"/>
            <a:r>
              <a:rPr lang="pt-BR" dirty="0"/>
              <a:t>K=  0.01 R =  0.0876841669366407</a:t>
            </a:r>
          </a:p>
          <a:p>
            <a:pPr lvl="1"/>
            <a:r>
              <a:rPr lang="pt-BR" dirty="0"/>
              <a:t>K=  0.05 R =  0.43757052274626945</a:t>
            </a:r>
          </a:p>
          <a:p>
            <a:pPr lvl="1"/>
            <a:r>
              <a:rPr lang="pt-BR" dirty="0"/>
              <a:t>K=  0.1 R =  0.8742716015370239</a:t>
            </a:r>
            <a:endParaRPr lang="en-US" dirty="0"/>
          </a:p>
        </p:txBody>
      </p:sp>
    </p:spTree>
    <p:extLst>
      <p:ext uri="{BB962C8B-B14F-4D97-AF65-F5344CB8AC3E}">
        <p14:creationId xmlns:p14="http://schemas.microsoft.com/office/powerpoint/2010/main" val="22429229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ABB03E-D02C-4647-A08A-10BB1CC4FCF0}"/>
              </a:ext>
            </a:extLst>
          </p:cNvPr>
          <p:cNvSpPr>
            <a:spLocks noGrp="1"/>
          </p:cNvSpPr>
          <p:nvPr>
            <p:ph type="title"/>
          </p:nvPr>
        </p:nvSpPr>
        <p:spPr/>
        <p:txBody>
          <a:bodyPr/>
          <a:lstStyle/>
          <a:p>
            <a:r>
              <a:rPr lang="en-US" dirty="0"/>
              <a:t>Wavelet Compression</a:t>
            </a:r>
          </a:p>
        </p:txBody>
      </p:sp>
      <p:sp>
        <p:nvSpPr>
          <p:cNvPr id="3" name="Content Placeholder 2">
            <a:extLst>
              <a:ext uri="{FF2B5EF4-FFF2-40B4-BE49-F238E27FC236}">
                <a16:creationId xmlns:a16="http://schemas.microsoft.com/office/drawing/2014/main" xmlns="" id="{320525FC-1012-4553-82E2-412A78116714}"/>
              </a:ext>
            </a:extLst>
          </p:cNvPr>
          <p:cNvSpPr>
            <a:spLocks noGrp="1"/>
          </p:cNvSpPr>
          <p:nvPr>
            <p:ph idx="1"/>
          </p:nvPr>
        </p:nvSpPr>
        <p:spPr/>
        <p:txBody>
          <a:bodyPr/>
          <a:lstStyle/>
          <a:p>
            <a:r>
              <a:rPr lang="en-US" dirty="0"/>
              <a:t>Sound </a:t>
            </a:r>
            <a:r>
              <a:rPr lang="en-US" dirty="0" err="1"/>
              <a:t>compression:K</a:t>
            </a:r>
            <a:r>
              <a:rPr lang="en-US" dirty="0"/>
              <a:t> = 0.1</a:t>
            </a:r>
          </a:p>
          <a:p>
            <a:endParaRPr lang="en-US" dirty="0"/>
          </a:p>
        </p:txBody>
      </p:sp>
      <p:pic>
        <p:nvPicPr>
          <p:cNvPr id="5" name="Picture 4">
            <a:extLst>
              <a:ext uri="{FF2B5EF4-FFF2-40B4-BE49-F238E27FC236}">
                <a16:creationId xmlns:a16="http://schemas.microsoft.com/office/drawing/2014/main" xmlns="" id="{5BEF7704-7511-45FD-853D-270995A35A1A}"/>
              </a:ext>
            </a:extLst>
          </p:cNvPr>
          <p:cNvPicPr>
            <a:picLocks noChangeAspect="1"/>
          </p:cNvPicPr>
          <p:nvPr/>
        </p:nvPicPr>
        <p:blipFill>
          <a:blip r:embed="rId2"/>
          <a:stretch>
            <a:fillRect/>
          </a:stretch>
        </p:blipFill>
        <p:spPr>
          <a:xfrm>
            <a:off x="588523" y="2057400"/>
            <a:ext cx="4486699" cy="4128044"/>
          </a:xfrm>
          <a:prstGeom prst="rect">
            <a:avLst/>
          </a:prstGeom>
        </p:spPr>
      </p:pic>
      <p:pic>
        <p:nvPicPr>
          <p:cNvPr id="7" name="Picture 6">
            <a:extLst>
              <a:ext uri="{FF2B5EF4-FFF2-40B4-BE49-F238E27FC236}">
                <a16:creationId xmlns:a16="http://schemas.microsoft.com/office/drawing/2014/main" xmlns="" id="{6177C901-94B4-422F-9B0C-37A578A9C515}"/>
              </a:ext>
            </a:extLst>
          </p:cNvPr>
          <p:cNvPicPr>
            <a:picLocks noChangeAspect="1"/>
          </p:cNvPicPr>
          <p:nvPr/>
        </p:nvPicPr>
        <p:blipFill>
          <a:blip r:embed="rId3"/>
          <a:stretch>
            <a:fillRect/>
          </a:stretch>
        </p:blipFill>
        <p:spPr>
          <a:xfrm>
            <a:off x="5699911" y="1211184"/>
            <a:ext cx="5257800" cy="5398118"/>
          </a:xfrm>
          <a:prstGeom prst="rect">
            <a:avLst/>
          </a:prstGeom>
        </p:spPr>
      </p:pic>
    </p:spTree>
    <p:extLst>
      <p:ext uri="{BB962C8B-B14F-4D97-AF65-F5344CB8AC3E}">
        <p14:creationId xmlns:p14="http://schemas.microsoft.com/office/powerpoint/2010/main" val="330839414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ABB03E-D02C-4647-A08A-10BB1CC4FCF0}"/>
              </a:ext>
            </a:extLst>
          </p:cNvPr>
          <p:cNvSpPr>
            <a:spLocks noGrp="1"/>
          </p:cNvSpPr>
          <p:nvPr>
            <p:ph type="title"/>
          </p:nvPr>
        </p:nvSpPr>
        <p:spPr/>
        <p:txBody>
          <a:bodyPr/>
          <a:lstStyle/>
          <a:p>
            <a:r>
              <a:rPr lang="en-US" dirty="0"/>
              <a:t>Wavelet Compression</a:t>
            </a:r>
          </a:p>
        </p:txBody>
      </p:sp>
      <p:sp>
        <p:nvSpPr>
          <p:cNvPr id="3" name="Content Placeholder 2">
            <a:extLst>
              <a:ext uri="{FF2B5EF4-FFF2-40B4-BE49-F238E27FC236}">
                <a16:creationId xmlns:a16="http://schemas.microsoft.com/office/drawing/2014/main" xmlns="" id="{320525FC-1012-4553-82E2-412A78116714}"/>
              </a:ext>
            </a:extLst>
          </p:cNvPr>
          <p:cNvSpPr>
            <a:spLocks noGrp="1"/>
          </p:cNvSpPr>
          <p:nvPr>
            <p:ph idx="1"/>
          </p:nvPr>
        </p:nvSpPr>
        <p:spPr/>
        <p:txBody>
          <a:bodyPr/>
          <a:lstStyle/>
          <a:p>
            <a:r>
              <a:rPr lang="en-US" dirty="0"/>
              <a:t>Sound </a:t>
            </a:r>
            <a:r>
              <a:rPr lang="en-US" dirty="0" err="1"/>
              <a:t>compression:K</a:t>
            </a:r>
            <a:r>
              <a:rPr lang="en-US" dirty="0"/>
              <a:t> = 0.05</a:t>
            </a:r>
          </a:p>
          <a:p>
            <a:endParaRPr lang="en-US" dirty="0"/>
          </a:p>
        </p:txBody>
      </p:sp>
      <p:pic>
        <p:nvPicPr>
          <p:cNvPr id="6" name="Picture 5">
            <a:extLst>
              <a:ext uri="{FF2B5EF4-FFF2-40B4-BE49-F238E27FC236}">
                <a16:creationId xmlns:a16="http://schemas.microsoft.com/office/drawing/2014/main" xmlns="" id="{AA05B27C-077B-4464-8CDA-1052B97A0C0E}"/>
              </a:ext>
            </a:extLst>
          </p:cNvPr>
          <p:cNvPicPr>
            <a:picLocks noChangeAspect="1"/>
          </p:cNvPicPr>
          <p:nvPr/>
        </p:nvPicPr>
        <p:blipFill>
          <a:blip r:embed="rId2"/>
          <a:stretch>
            <a:fillRect/>
          </a:stretch>
        </p:blipFill>
        <p:spPr>
          <a:xfrm>
            <a:off x="609600" y="2215870"/>
            <a:ext cx="4539083" cy="4151863"/>
          </a:xfrm>
          <a:prstGeom prst="rect">
            <a:avLst/>
          </a:prstGeom>
        </p:spPr>
      </p:pic>
      <p:pic>
        <p:nvPicPr>
          <p:cNvPr id="9" name="Picture 8">
            <a:extLst>
              <a:ext uri="{FF2B5EF4-FFF2-40B4-BE49-F238E27FC236}">
                <a16:creationId xmlns:a16="http://schemas.microsoft.com/office/drawing/2014/main" xmlns="" id="{25BE884B-118D-4514-B941-9A8C2EEF7326}"/>
              </a:ext>
            </a:extLst>
          </p:cNvPr>
          <p:cNvPicPr>
            <a:picLocks noChangeAspect="1"/>
          </p:cNvPicPr>
          <p:nvPr/>
        </p:nvPicPr>
        <p:blipFill>
          <a:blip r:embed="rId3"/>
          <a:stretch>
            <a:fillRect/>
          </a:stretch>
        </p:blipFill>
        <p:spPr>
          <a:xfrm>
            <a:off x="5791200" y="1072943"/>
            <a:ext cx="5372946" cy="5525010"/>
          </a:xfrm>
          <a:prstGeom prst="rect">
            <a:avLst/>
          </a:prstGeom>
        </p:spPr>
      </p:pic>
    </p:spTree>
    <p:extLst>
      <p:ext uri="{BB962C8B-B14F-4D97-AF65-F5344CB8AC3E}">
        <p14:creationId xmlns:p14="http://schemas.microsoft.com/office/powerpoint/2010/main" val="28774831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ABB03E-D02C-4647-A08A-10BB1CC4FCF0}"/>
              </a:ext>
            </a:extLst>
          </p:cNvPr>
          <p:cNvSpPr>
            <a:spLocks noGrp="1"/>
          </p:cNvSpPr>
          <p:nvPr>
            <p:ph type="title"/>
          </p:nvPr>
        </p:nvSpPr>
        <p:spPr/>
        <p:txBody>
          <a:bodyPr/>
          <a:lstStyle/>
          <a:p>
            <a:r>
              <a:rPr lang="en-US" dirty="0"/>
              <a:t>Wavelet Compression</a:t>
            </a:r>
          </a:p>
        </p:txBody>
      </p:sp>
      <p:sp>
        <p:nvSpPr>
          <p:cNvPr id="3" name="Content Placeholder 2">
            <a:extLst>
              <a:ext uri="{FF2B5EF4-FFF2-40B4-BE49-F238E27FC236}">
                <a16:creationId xmlns:a16="http://schemas.microsoft.com/office/drawing/2014/main" xmlns="" id="{320525FC-1012-4553-82E2-412A78116714}"/>
              </a:ext>
            </a:extLst>
          </p:cNvPr>
          <p:cNvSpPr>
            <a:spLocks noGrp="1"/>
          </p:cNvSpPr>
          <p:nvPr>
            <p:ph idx="1"/>
          </p:nvPr>
        </p:nvSpPr>
        <p:spPr/>
        <p:txBody>
          <a:bodyPr/>
          <a:lstStyle/>
          <a:p>
            <a:r>
              <a:rPr lang="en-US" dirty="0"/>
              <a:t>Sound </a:t>
            </a:r>
            <a:r>
              <a:rPr lang="en-US" dirty="0" err="1"/>
              <a:t>compression:K</a:t>
            </a:r>
            <a:r>
              <a:rPr lang="en-US" dirty="0"/>
              <a:t> = 0.01</a:t>
            </a:r>
          </a:p>
          <a:p>
            <a:endParaRPr lang="en-US" dirty="0"/>
          </a:p>
        </p:txBody>
      </p:sp>
      <p:pic>
        <p:nvPicPr>
          <p:cNvPr id="5" name="Picture 4">
            <a:extLst>
              <a:ext uri="{FF2B5EF4-FFF2-40B4-BE49-F238E27FC236}">
                <a16:creationId xmlns:a16="http://schemas.microsoft.com/office/drawing/2014/main" xmlns="" id="{071B3638-F213-43E7-B9C3-0A6544BB4446}"/>
              </a:ext>
            </a:extLst>
          </p:cNvPr>
          <p:cNvPicPr>
            <a:picLocks noChangeAspect="1"/>
          </p:cNvPicPr>
          <p:nvPr/>
        </p:nvPicPr>
        <p:blipFill>
          <a:blip r:embed="rId2"/>
          <a:stretch>
            <a:fillRect/>
          </a:stretch>
        </p:blipFill>
        <p:spPr>
          <a:xfrm>
            <a:off x="609601" y="2252202"/>
            <a:ext cx="4763346" cy="4437194"/>
          </a:xfrm>
          <a:prstGeom prst="rect">
            <a:avLst/>
          </a:prstGeom>
        </p:spPr>
      </p:pic>
      <p:pic>
        <p:nvPicPr>
          <p:cNvPr id="8" name="Picture 7">
            <a:extLst>
              <a:ext uri="{FF2B5EF4-FFF2-40B4-BE49-F238E27FC236}">
                <a16:creationId xmlns:a16="http://schemas.microsoft.com/office/drawing/2014/main" xmlns="" id="{E31A9C14-1B93-4C11-974B-4538DBC240F9}"/>
              </a:ext>
            </a:extLst>
          </p:cNvPr>
          <p:cNvPicPr>
            <a:picLocks noChangeAspect="1"/>
          </p:cNvPicPr>
          <p:nvPr/>
        </p:nvPicPr>
        <p:blipFill>
          <a:blip r:embed="rId3"/>
          <a:stretch>
            <a:fillRect/>
          </a:stretch>
        </p:blipFill>
        <p:spPr>
          <a:xfrm>
            <a:off x="6019800" y="1417638"/>
            <a:ext cx="5181600" cy="5181600"/>
          </a:xfrm>
          <a:prstGeom prst="rect">
            <a:avLst/>
          </a:prstGeom>
        </p:spPr>
      </p:pic>
    </p:spTree>
    <p:extLst>
      <p:ext uri="{BB962C8B-B14F-4D97-AF65-F5344CB8AC3E}">
        <p14:creationId xmlns:p14="http://schemas.microsoft.com/office/powerpoint/2010/main" val="198381554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ABB03E-D02C-4647-A08A-10BB1CC4FCF0}"/>
              </a:ext>
            </a:extLst>
          </p:cNvPr>
          <p:cNvSpPr>
            <a:spLocks noGrp="1"/>
          </p:cNvSpPr>
          <p:nvPr>
            <p:ph type="title"/>
          </p:nvPr>
        </p:nvSpPr>
        <p:spPr/>
        <p:txBody>
          <a:bodyPr/>
          <a:lstStyle/>
          <a:p>
            <a:r>
              <a:rPr lang="en-US" dirty="0"/>
              <a:t>Wavelet Compression</a:t>
            </a:r>
          </a:p>
        </p:txBody>
      </p:sp>
      <p:sp>
        <p:nvSpPr>
          <p:cNvPr id="3" name="Content Placeholder 2">
            <a:extLst>
              <a:ext uri="{FF2B5EF4-FFF2-40B4-BE49-F238E27FC236}">
                <a16:creationId xmlns:a16="http://schemas.microsoft.com/office/drawing/2014/main" xmlns="" id="{320525FC-1012-4553-82E2-412A78116714}"/>
              </a:ext>
            </a:extLst>
          </p:cNvPr>
          <p:cNvSpPr>
            <a:spLocks noGrp="1"/>
          </p:cNvSpPr>
          <p:nvPr>
            <p:ph idx="1"/>
          </p:nvPr>
        </p:nvSpPr>
        <p:spPr/>
        <p:txBody>
          <a:bodyPr/>
          <a:lstStyle/>
          <a:p>
            <a:r>
              <a:rPr lang="en-US" dirty="0"/>
              <a:t>Sound </a:t>
            </a:r>
            <a:r>
              <a:rPr lang="en-US" dirty="0" err="1"/>
              <a:t>compression:K</a:t>
            </a:r>
            <a:r>
              <a:rPr lang="en-US" dirty="0"/>
              <a:t> = 0.005</a:t>
            </a:r>
          </a:p>
          <a:p>
            <a:endParaRPr lang="en-US" dirty="0"/>
          </a:p>
        </p:txBody>
      </p:sp>
      <p:pic>
        <p:nvPicPr>
          <p:cNvPr id="6" name="Picture 5">
            <a:extLst>
              <a:ext uri="{FF2B5EF4-FFF2-40B4-BE49-F238E27FC236}">
                <a16:creationId xmlns:a16="http://schemas.microsoft.com/office/drawing/2014/main" xmlns="" id="{4E6EDCDC-89D8-42E3-BAB2-134034573EE1}"/>
              </a:ext>
            </a:extLst>
          </p:cNvPr>
          <p:cNvPicPr>
            <a:picLocks noChangeAspect="1"/>
          </p:cNvPicPr>
          <p:nvPr/>
        </p:nvPicPr>
        <p:blipFill>
          <a:blip r:embed="rId2"/>
          <a:stretch>
            <a:fillRect/>
          </a:stretch>
        </p:blipFill>
        <p:spPr>
          <a:xfrm>
            <a:off x="762000" y="2247613"/>
            <a:ext cx="4677849" cy="4335749"/>
          </a:xfrm>
          <a:prstGeom prst="rect">
            <a:avLst/>
          </a:prstGeom>
        </p:spPr>
      </p:pic>
      <p:pic>
        <p:nvPicPr>
          <p:cNvPr id="9" name="Picture 8">
            <a:extLst>
              <a:ext uri="{FF2B5EF4-FFF2-40B4-BE49-F238E27FC236}">
                <a16:creationId xmlns:a16="http://schemas.microsoft.com/office/drawing/2014/main" xmlns="" id="{8FA40B8C-621A-4FCD-A33D-491D3A31F5CD}"/>
              </a:ext>
            </a:extLst>
          </p:cNvPr>
          <p:cNvPicPr>
            <a:picLocks noChangeAspect="1"/>
          </p:cNvPicPr>
          <p:nvPr/>
        </p:nvPicPr>
        <p:blipFill>
          <a:blip r:embed="rId3"/>
          <a:stretch>
            <a:fillRect/>
          </a:stretch>
        </p:blipFill>
        <p:spPr>
          <a:xfrm>
            <a:off x="6206116" y="1417638"/>
            <a:ext cx="5231015" cy="5287962"/>
          </a:xfrm>
          <a:prstGeom prst="rect">
            <a:avLst/>
          </a:prstGeom>
        </p:spPr>
      </p:pic>
    </p:spTree>
    <p:extLst>
      <p:ext uri="{BB962C8B-B14F-4D97-AF65-F5344CB8AC3E}">
        <p14:creationId xmlns:p14="http://schemas.microsoft.com/office/powerpoint/2010/main" val="243194168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sp>
        <p:nvSpPr>
          <p:cNvPr id="3" name="Content Placeholder 2"/>
          <p:cNvSpPr>
            <a:spLocks noGrp="1"/>
          </p:cNvSpPr>
          <p:nvPr>
            <p:ph idx="1"/>
          </p:nvPr>
        </p:nvSpPr>
        <p:spPr/>
        <p:txBody>
          <a:bodyPr/>
          <a:lstStyle/>
          <a:p>
            <a:r>
              <a:rPr lang="en-US" dirty="0"/>
              <a:t>Cho 2 </a:t>
            </a:r>
            <a:r>
              <a:rPr lang="en-US" dirty="0" err="1"/>
              <a:t>cặp</a:t>
            </a:r>
            <a:r>
              <a:rPr lang="en-US" dirty="0"/>
              <a:t> </a:t>
            </a:r>
            <a:r>
              <a:rPr lang="en-US" dirty="0" err="1"/>
              <a:t>sóng</a:t>
            </a:r>
            <a:r>
              <a:rPr lang="en-US" dirty="0"/>
              <a:t>, </a:t>
            </a:r>
            <a:r>
              <a:rPr lang="en-US" dirty="0" err="1"/>
              <a:t>khôi</a:t>
            </a:r>
            <a:r>
              <a:rPr lang="en-US" dirty="0"/>
              <a:t> </a:t>
            </a:r>
            <a:r>
              <a:rPr lang="en-US" dirty="0" err="1"/>
              <a:t>phục</a:t>
            </a:r>
            <a:r>
              <a:rPr lang="en-US" dirty="0"/>
              <a:t> </a:t>
            </a:r>
            <a:r>
              <a:rPr lang="en-US" dirty="0" err="1"/>
              <a:t>lại</a:t>
            </a:r>
            <a:r>
              <a:rPr lang="en-US" dirty="0"/>
              <a:t> </a:t>
            </a:r>
            <a:r>
              <a:rPr lang="en-US" dirty="0" err="1"/>
              <a:t>sóng</a:t>
            </a:r>
            <a:r>
              <a:rPr lang="en-US" dirty="0"/>
              <a:t> ban </a:t>
            </a:r>
            <a:r>
              <a:rPr lang="en-US" dirty="0" err="1"/>
              <a:t>đầu</a:t>
            </a:r>
            <a:r>
              <a:rPr lang="en-US" dirty="0"/>
              <a:t>:</a:t>
            </a:r>
          </a:p>
          <a:p>
            <a:pPr lvl="1"/>
            <a:r>
              <a:rPr lang="en-US" dirty="0" err="1"/>
              <a:t>Biên</a:t>
            </a:r>
            <a:r>
              <a:rPr lang="en-US" dirty="0"/>
              <a:t> </a:t>
            </a:r>
            <a:r>
              <a:rPr lang="en-US" dirty="0" err="1"/>
              <a:t>độ</a:t>
            </a:r>
            <a:r>
              <a:rPr lang="en-US" dirty="0"/>
              <a:t> = 5, </a:t>
            </a:r>
            <a:r>
              <a:rPr lang="en-US" dirty="0" err="1"/>
              <a:t>tần</a:t>
            </a:r>
            <a:r>
              <a:rPr lang="en-US" dirty="0"/>
              <a:t> </a:t>
            </a:r>
            <a:r>
              <a:rPr lang="en-US" dirty="0" err="1"/>
              <a:t>số</a:t>
            </a:r>
            <a:r>
              <a:rPr lang="en-US" dirty="0"/>
              <a:t> = 1.</a:t>
            </a:r>
          </a:p>
          <a:p>
            <a:pPr lvl="1"/>
            <a:r>
              <a:rPr lang="en-US" dirty="0" err="1"/>
              <a:t>Biên</a:t>
            </a:r>
            <a:r>
              <a:rPr lang="en-US" dirty="0"/>
              <a:t> </a:t>
            </a:r>
            <a:r>
              <a:rPr lang="en-US" dirty="0" err="1"/>
              <a:t>độ</a:t>
            </a:r>
            <a:r>
              <a:rPr lang="en-US" dirty="0"/>
              <a:t> = 10, </a:t>
            </a:r>
            <a:r>
              <a:rPr lang="en-US" dirty="0" err="1"/>
              <a:t>tần</a:t>
            </a:r>
            <a:r>
              <a:rPr lang="en-US" dirty="0"/>
              <a:t> </a:t>
            </a:r>
            <a:r>
              <a:rPr lang="en-US" dirty="0" err="1"/>
              <a:t>số</a:t>
            </a:r>
            <a:r>
              <a:rPr lang="en-US" dirty="0"/>
              <a:t> = 10.</a:t>
            </a:r>
          </a:p>
          <a:p>
            <a:pPr lvl="1"/>
            <a:endParaRPr lang="en-US" dirty="0"/>
          </a:p>
          <a:p>
            <a:pPr lvl="1"/>
            <a:endParaRPr lang="en-US"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3505200"/>
            <a:ext cx="100457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414410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500A467-86BD-40C0-986D-55492DBB5CD4}"/>
              </a:ext>
            </a:extLst>
          </p:cNvPr>
          <p:cNvPicPr>
            <a:picLocks noChangeAspect="1"/>
          </p:cNvPicPr>
          <p:nvPr/>
        </p:nvPicPr>
        <p:blipFill>
          <a:blip r:embed="rId2"/>
          <a:stretch>
            <a:fillRect/>
          </a:stretch>
        </p:blipFill>
        <p:spPr>
          <a:xfrm>
            <a:off x="2209800" y="1752600"/>
            <a:ext cx="7162800" cy="4097365"/>
          </a:xfrm>
          <a:prstGeom prst="rect">
            <a:avLst/>
          </a:prstGeom>
        </p:spPr>
      </p:pic>
      <p:pic>
        <p:nvPicPr>
          <p:cNvPr id="3" name="Picture 2">
            <a:extLst>
              <a:ext uri="{FF2B5EF4-FFF2-40B4-BE49-F238E27FC236}">
                <a16:creationId xmlns:a16="http://schemas.microsoft.com/office/drawing/2014/main" xmlns="" id="{E672F1D1-DC51-4860-BD12-5ED75667621E}"/>
              </a:ext>
            </a:extLst>
          </p:cNvPr>
          <p:cNvPicPr>
            <a:picLocks noChangeAspect="1"/>
          </p:cNvPicPr>
          <p:nvPr/>
        </p:nvPicPr>
        <p:blipFill>
          <a:blip r:embed="rId3"/>
          <a:stretch>
            <a:fillRect/>
          </a:stretch>
        </p:blipFill>
        <p:spPr>
          <a:xfrm>
            <a:off x="2198451" y="1424463"/>
            <a:ext cx="7459116" cy="4753638"/>
          </a:xfrm>
          <a:prstGeom prst="rect">
            <a:avLst/>
          </a:prstGeom>
        </p:spPr>
      </p:pic>
    </p:spTree>
    <p:extLst>
      <p:ext uri="{BB962C8B-B14F-4D97-AF65-F5344CB8AC3E}">
        <p14:creationId xmlns:p14="http://schemas.microsoft.com/office/powerpoint/2010/main" val="377234100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xmlns="" id="{F3E6A105-C53C-472C-9FDC-B7A180EF394D}"/>
              </a:ext>
            </a:extLst>
          </p:cNvPr>
          <p:cNvPicPr>
            <a:picLocks noChangeAspect="1"/>
          </p:cNvPicPr>
          <p:nvPr/>
        </p:nvPicPr>
        <p:blipFill>
          <a:blip r:embed="rId2"/>
          <a:stretch>
            <a:fillRect/>
          </a:stretch>
        </p:blipFill>
        <p:spPr>
          <a:xfrm>
            <a:off x="8853915" y="3858969"/>
            <a:ext cx="3337401" cy="2457493"/>
          </a:xfrm>
          <a:prstGeom prst="rect">
            <a:avLst/>
          </a:prstGeom>
        </p:spPr>
      </p:pic>
      <p:pic>
        <p:nvPicPr>
          <p:cNvPr id="24" name="Picture 23">
            <a:extLst>
              <a:ext uri="{FF2B5EF4-FFF2-40B4-BE49-F238E27FC236}">
                <a16:creationId xmlns:a16="http://schemas.microsoft.com/office/drawing/2014/main" xmlns="" id="{6A1E6E51-918A-4577-AF63-36BA4B835CAB}"/>
              </a:ext>
            </a:extLst>
          </p:cNvPr>
          <p:cNvPicPr>
            <a:picLocks noChangeAspect="1"/>
          </p:cNvPicPr>
          <p:nvPr/>
        </p:nvPicPr>
        <p:blipFill>
          <a:blip r:embed="rId3"/>
          <a:stretch>
            <a:fillRect/>
          </a:stretch>
        </p:blipFill>
        <p:spPr>
          <a:xfrm>
            <a:off x="4848444" y="3850144"/>
            <a:ext cx="3337401" cy="2466318"/>
          </a:xfrm>
          <a:prstGeom prst="rect">
            <a:avLst/>
          </a:prstGeom>
        </p:spPr>
      </p:pic>
      <p:pic>
        <p:nvPicPr>
          <p:cNvPr id="22" name="Picture 21">
            <a:extLst>
              <a:ext uri="{FF2B5EF4-FFF2-40B4-BE49-F238E27FC236}">
                <a16:creationId xmlns:a16="http://schemas.microsoft.com/office/drawing/2014/main" xmlns="" id="{F832224C-FB57-45DD-B6AC-F530D9009402}"/>
              </a:ext>
            </a:extLst>
          </p:cNvPr>
          <p:cNvPicPr>
            <a:picLocks noChangeAspect="1"/>
          </p:cNvPicPr>
          <p:nvPr/>
        </p:nvPicPr>
        <p:blipFill>
          <a:blip r:embed="rId4"/>
          <a:stretch>
            <a:fillRect/>
          </a:stretch>
        </p:blipFill>
        <p:spPr>
          <a:xfrm>
            <a:off x="8763000" y="1098586"/>
            <a:ext cx="3337401" cy="2472925"/>
          </a:xfrm>
          <a:prstGeom prst="rect">
            <a:avLst/>
          </a:prstGeom>
        </p:spPr>
      </p:pic>
      <p:pic>
        <p:nvPicPr>
          <p:cNvPr id="20" name="Picture 19">
            <a:extLst>
              <a:ext uri="{FF2B5EF4-FFF2-40B4-BE49-F238E27FC236}">
                <a16:creationId xmlns:a16="http://schemas.microsoft.com/office/drawing/2014/main" xmlns="" id="{64F39132-C49F-4C3A-BA03-8A8454F31C42}"/>
              </a:ext>
            </a:extLst>
          </p:cNvPr>
          <p:cNvPicPr>
            <a:picLocks noChangeAspect="1"/>
          </p:cNvPicPr>
          <p:nvPr/>
        </p:nvPicPr>
        <p:blipFill>
          <a:blip r:embed="rId5"/>
          <a:stretch>
            <a:fillRect/>
          </a:stretch>
        </p:blipFill>
        <p:spPr>
          <a:xfrm>
            <a:off x="4864657" y="1094698"/>
            <a:ext cx="3337401" cy="2476813"/>
          </a:xfrm>
          <a:prstGeom prst="rect">
            <a:avLst/>
          </a:prstGeom>
        </p:spPr>
      </p:pic>
      <p:sp>
        <p:nvSpPr>
          <p:cNvPr id="2" name="Title 1">
            <a:extLst>
              <a:ext uri="{FF2B5EF4-FFF2-40B4-BE49-F238E27FC236}">
                <a16:creationId xmlns:a16="http://schemas.microsoft.com/office/drawing/2014/main" xmlns="" id="{824D70BC-35D0-41F3-A2C4-120E2C78079D}"/>
              </a:ext>
            </a:extLst>
          </p:cNvPr>
          <p:cNvSpPr>
            <a:spLocks noGrp="1"/>
          </p:cNvSpPr>
          <p:nvPr>
            <p:ph type="title"/>
          </p:nvPr>
        </p:nvSpPr>
        <p:spPr/>
        <p:txBody>
          <a:bodyPr/>
          <a:lstStyle/>
          <a:p>
            <a:r>
              <a:rPr lang="en-US" dirty="0"/>
              <a:t>Wavelet Compression</a:t>
            </a:r>
          </a:p>
        </p:txBody>
      </p:sp>
      <p:sp>
        <p:nvSpPr>
          <p:cNvPr id="15" name="TextBox 14">
            <a:extLst>
              <a:ext uri="{FF2B5EF4-FFF2-40B4-BE49-F238E27FC236}">
                <a16:creationId xmlns:a16="http://schemas.microsoft.com/office/drawing/2014/main" xmlns="" id="{C6512600-0F7A-4FBD-879A-03E9D8D2701A}"/>
              </a:ext>
            </a:extLst>
          </p:cNvPr>
          <p:cNvSpPr txBox="1"/>
          <p:nvPr/>
        </p:nvSpPr>
        <p:spPr>
          <a:xfrm>
            <a:off x="10895789" y="3943223"/>
            <a:ext cx="1296211" cy="369332"/>
          </a:xfrm>
          <a:prstGeom prst="rect">
            <a:avLst/>
          </a:prstGeom>
          <a:noFill/>
        </p:spPr>
        <p:txBody>
          <a:bodyPr wrap="square">
            <a:spAutoFit/>
          </a:bodyPr>
          <a:lstStyle/>
          <a:p>
            <a:r>
              <a:rPr lang="pt-BR" dirty="0"/>
              <a:t>K=  0.005 </a:t>
            </a:r>
            <a:endParaRPr lang="en-US" dirty="0"/>
          </a:p>
        </p:txBody>
      </p:sp>
      <p:sp>
        <p:nvSpPr>
          <p:cNvPr id="16" name="TextBox 15">
            <a:extLst>
              <a:ext uri="{FF2B5EF4-FFF2-40B4-BE49-F238E27FC236}">
                <a16:creationId xmlns:a16="http://schemas.microsoft.com/office/drawing/2014/main" xmlns="" id="{F1728918-F9C2-412F-AC8A-7C676627D244}"/>
              </a:ext>
            </a:extLst>
          </p:cNvPr>
          <p:cNvSpPr txBox="1"/>
          <p:nvPr/>
        </p:nvSpPr>
        <p:spPr>
          <a:xfrm>
            <a:off x="6973436" y="3944666"/>
            <a:ext cx="1296211" cy="369332"/>
          </a:xfrm>
          <a:prstGeom prst="rect">
            <a:avLst/>
          </a:prstGeom>
          <a:noFill/>
        </p:spPr>
        <p:txBody>
          <a:bodyPr wrap="square">
            <a:spAutoFit/>
          </a:bodyPr>
          <a:lstStyle/>
          <a:p>
            <a:r>
              <a:rPr lang="pt-BR" dirty="0"/>
              <a:t>K=  0.01 </a:t>
            </a:r>
            <a:endParaRPr lang="en-US" dirty="0"/>
          </a:p>
        </p:txBody>
      </p:sp>
      <p:sp>
        <p:nvSpPr>
          <p:cNvPr id="17" name="TextBox 16">
            <a:extLst>
              <a:ext uri="{FF2B5EF4-FFF2-40B4-BE49-F238E27FC236}">
                <a16:creationId xmlns:a16="http://schemas.microsoft.com/office/drawing/2014/main" xmlns="" id="{7BE506DB-6FDF-4458-B0CC-58ECCAE35D7A}"/>
              </a:ext>
            </a:extLst>
          </p:cNvPr>
          <p:cNvSpPr txBox="1"/>
          <p:nvPr/>
        </p:nvSpPr>
        <p:spPr>
          <a:xfrm>
            <a:off x="10841579" y="1166191"/>
            <a:ext cx="1090531" cy="369332"/>
          </a:xfrm>
          <a:prstGeom prst="rect">
            <a:avLst/>
          </a:prstGeom>
          <a:noFill/>
        </p:spPr>
        <p:txBody>
          <a:bodyPr wrap="square">
            <a:spAutoFit/>
          </a:bodyPr>
          <a:lstStyle/>
          <a:p>
            <a:r>
              <a:rPr lang="pt-BR" dirty="0"/>
              <a:t>K=  0.05</a:t>
            </a:r>
            <a:endParaRPr lang="en-US" dirty="0"/>
          </a:p>
        </p:txBody>
      </p:sp>
      <p:sp>
        <p:nvSpPr>
          <p:cNvPr id="18" name="TextBox 17">
            <a:extLst>
              <a:ext uri="{FF2B5EF4-FFF2-40B4-BE49-F238E27FC236}">
                <a16:creationId xmlns:a16="http://schemas.microsoft.com/office/drawing/2014/main" xmlns="" id="{A074C59C-D762-4887-8E81-2E6B26521117}"/>
              </a:ext>
            </a:extLst>
          </p:cNvPr>
          <p:cNvSpPr txBox="1"/>
          <p:nvPr/>
        </p:nvSpPr>
        <p:spPr>
          <a:xfrm>
            <a:off x="7111527" y="1232972"/>
            <a:ext cx="1090531" cy="369332"/>
          </a:xfrm>
          <a:prstGeom prst="rect">
            <a:avLst/>
          </a:prstGeom>
          <a:noFill/>
        </p:spPr>
        <p:txBody>
          <a:bodyPr wrap="square">
            <a:spAutoFit/>
          </a:bodyPr>
          <a:lstStyle/>
          <a:p>
            <a:r>
              <a:rPr lang="pt-BR" dirty="0"/>
              <a:t>K=  0.1</a:t>
            </a:r>
            <a:endParaRPr lang="en-US" dirty="0"/>
          </a:p>
        </p:txBody>
      </p:sp>
      <p:pic>
        <p:nvPicPr>
          <p:cNvPr id="31" name="Picture 30">
            <a:extLst>
              <a:ext uri="{FF2B5EF4-FFF2-40B4-BE49-F238E27FC236}">
                <a16:creationId xmlns:a16="http://schemas.microsoft.com/office/drawing/2014/main" xmlns="" id="{3F84A57E-F3C3-41ED-89E0-3383FE9E4A0A}"/>
              </a:ext>
            </a:extLst>
          </p:cNvPr>
          <p:cNvPicPr>
            <a:picLocks noChangeAspect="1"/>
          </p:cNvPicPr>
          <p:nvPr/>
        </p:nvPicPr>
        <p:blipFill>
          <a:blip r:embed="rId6"/>
          <a:stretch>
            <a:fillRect/>
          </a:stretch>
        </p:blipFill>
        <p:spPr>
          <a:xfrm>
            <a:off x="422422" y="2119991"/>
            <a:ext cx="4342220" cy="3137808"/>
          </a:xfrm>
          <a:prstGeom prst="rect">
            <a:avLst/>
          </a:prstGeom>
        </p:spPr>
      </p:pic>
    </p:spTree>
    <p:extLst>
      <p:ext uri="{BB962C8B-B14F-4D97-AF65-F5344CB8AC3E}">
        <p14:creationId xmlns:p14="http://schemas.microsoft.com/office/powerpoint/2010/main" val="420431893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1143000"/>
          </a:xfrm>
        </p:spPr>
        <p:txBody>
          <a:bodyPr wrap="square" anchor="ctr">
            <a:normAutofit/>
          </a:bodyPr>
          <a:lstStyle/>
          <a:p>
            <a:r>
              <a:rPr lang="en-US" dirty="0"/>
              <a:t>Wavelet Compression</a:t>
            </a:r>
          </a:p>
        </p:txBody>
      </p:sp>
      <p:sp>
        <p:nvSpPr>
          <p:cNvPr id="5" name="Content Placeholder 4"/>
          <p:cNvSpPr>
            <a:spLocks noGrp="1"/>
          </p:cNvSpPr>
          <p:nvPr>
            <p:ph sz="half" idx="1"/>
          </p:nvPr>
        </p:nvSpPr>
        <p:spPr>
          <a:xfrm>
            <a:off x="609600" y="1600201"/>
            <a:ext cx="10439400" cy="4525963"/>
          </a:xfrm>
        </p:spPr>
        <p:txBody>
          <a:bodyPr wrap="square" anchor="t">
            <a:normAutofit/>
          </a:bodyPr>
          <a:lstStyle/>
          <a:p>
            <a:r>
              <a:rPr lang="en-US" dirty="0"/>
              <a:t>Image compression:</a:t>
            </a:r>
          </a:p>
          <a:p>
            <a:pPr lvl="1"/>
            <a:r>
              <a:rPr lang="pt-BR" dirty="0"/>
              <a:t>K=  0.005 R =  0.38083688876729344</a:t>
            </a:r>
          </a:p>
          <a:p>
            <a:pPr lvl="1"/>
            <a:r>
              <a:rPr lang="pt-BR" dirty="0"/>
              <a:t>K=  0.01 R =  0.7625019410081412</a:t>
            </a:r>
          </a:p>
          <a:p>
            <a:pPr lvl="1"/>
            <a:r>
              <a:rPr lang="pt-BR" dirty="0"/>
              <a:t>K=  0.05 R =  3.805115388312543</a:t>
            </a:r>
          </a:p>
          <a:p>
            <a:pPr lvl="1"/>
            <a:r>
              <a:rPr lang="pt-BR" dirty="0"/>
              <a:t>K=  0.1 R =  7.60267008777054</a:t>
            </a:r>
            <a:endParaRPr lang="en-US" dirty="0"/>
          </a:p>
        </p:txBody>
      </p:sp>
    </p:spTree>
    <p:extLst>
      <p:ext uri="{BB962C8B-B14F-4D97-AF65-F5344CB8AC3E}">
        <p14:creationId xmlns:p14="http://schemas.microsoft.com/office/powerpoint/2010/main" val="327565560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1143000"/>
          </a:xfrm>
        </p:spPr>
        <p:txBody>
          <a:bodyPr wrap="square" anchor="ctr">
            <a:normAutofit/>
          </a:bodyPr>
          <a:lstStyle/>
          <a:p>
            <a:r>
              <a:rPr lang="en-US" dirty="0"/>
              <a:t>Wavelet Compression</a:t>
            </a:r>
          </a:p>
        </p:txBody>
      </p:sp>
      <p:sp>
        <p:nvSpPr>
          <p:cNvPr id="5" name="Content Placeholder 4"/>
          <p:cNvSpPr>
            <a:spLocks noGrp="1"/>
          </p:cNvSpPr>
          <p:nvPr>
            <p:ph sz="half" idx="1"/>
          </p:nvPr>
        </p:nvSpPr>
        <p:spPr>
          <a:xfrm>
            <a:off x="609600" y="1600201"/>
            <a:ext cx="5384800" cy="4525963"/>
          </a:xfrm>
        </p:spPr>
        <p:txBody>
          <a:bodyPr wrap="square" anchor="t">
            <a:normAutofit/>
          </a:bodyPr>
          <a:lstStyle/>
          <a:p>
            <a:r>
              <a:rPr lang="en-US" dirty="0"/>
              <a:t>Image </a:t>
            </a:r>
            <a:r>
              <a:rPr lang="en-US" dirty="0" err="1"/>
              <a:t>compression:K</a:t>
            </a:r>
            <a:r>
              <a:rPr lang="en-US" dirty="0"/>
              <a:t> = 0.1</a:t>
            </a:r>
          </a:p>
        </p:txBody>
      </p:sp>
      <p:pic>
        <p:nvPicPr>
          <p:cNvPr id="9" name="Picture 8">
            <a:extLst>
              <a:ext uri="{FF2B5EF4-FFF2-40B4-BE49-F238E27FC236}">
                <a16:creationId xmlns:a16="http://schemas.microsoft.com/office/drawing/2014/main" xmlns="" id="{71BE6F55-CC87-48EF-A18F-BBFB1B0B10CC}"/>
              </a:ext>
            </a:extLst>
          </p:cNvPr>
          <p:cNvPicPr>
            <a:picLocks noChangeAspect="1"/>
          </p:cNvPicPr>
          <p:nvPr/>
        </p:nvPicPr>
        <p:blipFill>
          <a:blip r:embed="rId2"/>
          <a:stretch>
            <a:fillRect/>
          </a:stretch>
        </p:blipFill>
        <p:spPr>
          <a:xfrm>
            <a:off x="286916" y="2115513"/>
            <a:ext cx="6030167" cy="4467849"/>
          </a:xfrm>
          <a:prstGeom prst="rect">
            <a:avLst/>
          </a:prstGeom>
        </p:spPr>
      </p:pic>
      <p:pic>
        <p:nvPicPr>
          <p:cNvPr id="11" name="Picture 10">
            <a:extLst>
              <a:ext uri="{FF2B5EF4-FFF2-40B4-BE49-F238E27FC236}">
                <a16:creationId xmlns:a16="http://schemas.microsoft.com/office/drawing/2014/main" xmlns="" id="{110FF751-9C44-4813-938A-593A298B01D1}"/>
              </a:ext>
            </a:extLst>
          </p:cNvPr>
          <p:cNvPicPr>
            <a:picLocks noChangeAspect="1"/>
          </p:cNvPicPr>
          <p:nvPr/>
        </p:nvPicPr>
        <p:blipFill>
          <a:blip r:embed="rId3"/>
          <a:stretch>
            <a:fillRect/>
          </a:stretch>
        </p:blipFill>
        <p:spPr>
          <a:xfrm>
            <a:off x="6781800" y="1613171"/>
            <a:ext cx="4943899" cy="4827663"/>
          </a:xfrm>
          <a:prstGeom prst="rect">
            <a:avLst/>
          </a:prstGeom>
        </p:spPr>
      </p:pic>
    </p:spTree>
    <p:extLst>
      <p:ext uri="{BB962C8B-B14F-4D97-AF65-F5344CB8AC3E}">
        <p14:creationId xmlns:p14="http://schemas.microsoft.com/office/powerpoint/2010/main" val="18506860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1143000"/>
          </a:xfrm>
        </p:spPr>
        <p:txBody>
          <a:bodyPr wrap="square" anchor="ctr">
            <a:normAutofit/>
          </a:bodyPr>
          <a:lstStyle/>
          <a:p>
            <a:r>
              <a:rPr lang="en-US" dirty="0"/>
              <a:t>Wavelet Compression</a:t>
            </a:r>
          </a:p>
        </p:txBody>
      </p:sp>
      <p:sp>
        <p:nvSpPr>
          <p:cNvPr id="5" name="Content Placeholder 4"/>
          <p:cNvSpPr>
            <a:spLocks noGrp="1"/>
          </p:cNvSpPr>
          <p:nvPr>
            <p:ph sz="half" idx="1"/>
          </p:nvPr>
        </p:nvSpPr>
        <p:spPr>
          <a:xfrm>
            <a:off x="609600" y="1600201"/>
            <a:ext cx="5384800" cy="4525963"/>
          </a:xfrm>
        </p:spPr>
        <p:txBody>
          <a:bodyPr wrap="square" anchor="t">
            <a:normAutofit/>
          </a:bodyPr>
          <a:lstStyle/>
          <a:p>
            <a:r>
              <a:rPr lang="en-US" dirty="0"/>
              <a:t>Image compression: K = 0.05</a:t>
            </a:r>
          </a:p>
        </p:txBody>
      </p:sp>
      <p:pic>
        <p:nvPicPr>
          <p:cNvPr id="11" name="Picture 10">
            <a:extLst>
              <a:ext uri="{FF2B5EF4-FFF2-40B4-BE49-F238E27FC236}">
                <a16:creationId xmlns:a16="http://schemas.microsoft.com/office/drawing/2014/main" xmlns="" id="{CEB804AB-A7C0-4B63-B323-25C9FE9A4F5E}"/>
              </a:ext>
            </a:extLst>
          </p:cNvPr>
          <p:cNvPicPr>
            <a:picLocks noChangeAspect="1"/>
          </p:cNvPicPr>
          <p:nvPr/>
        </p:nvPicPr>
        <p:blipFill>
          <a:blip r:embed="rId2"/>
          <a:stretch>
            <a:fillRect/>
          </a:stretch>
        </p:blipFill>
        <p:spPr>
          <a:xfrm>
            <a:off x="6628282" y="1563730"/>
            <a:ext cx="5121035" cy="5032602"/>
          </a:xfrm>
          <a:prstGeom prst="rect">
            <a:avLst/>
          </a:prstGeom>
        </p:spPr>
      </p:pic>
      <p:pic>
        <p:nvPicPr>
          <p:cNvPr id="13" name="Picture 12">
            <a:extLst>
              <a:ext uri="{FF2B5EF4-FFF2-40B4-BE49-F238E27FC236}">
                <a16:creationId xmlns:a16="http://schemas.microsoft.com/office/drawing/2014/main" xmlns="" id="{3B22C724-36B1-4C8E-9EAC-63F2B9A9B22A}"/>
              </a:ext>
            </a:extLst>
          </p:cNvPr>
          <p:cNvPicPr>
            <a:picLocks noChangeAspect="1"/>
          </p:cNvPicPr>
          <p:nvPr/>
        </p:nvPicPr>
        <p:blipFill>
          <a:blip r:embed="rId3"/>
          <a:stretch>
            <a:fillRect/>
          </a:stretch>
        </p:blipFill>
        <p:spPr>
          <a:xfrm>
            <a:off x="272627" y="2109431"/>
            <a:ext cx="6058746" cy="4486901"/>
          </a:xfrm>
          <a:prstGeom prst="rect">
            <a:avLst/>
          </a:prstGeom>
        </p:spPr>
      </p:pic>
    </p:spTree>
    <p:extLst>
      <p:ext uri="{BB962C8B-B14F-4D97-AF65-F5344CB8AC3E}">
        <p14:creationId xmlns:p14="http://schemas.microsoft.com/office/powerpoint/2010/main" val="5487564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1143000"/>
          </a:xfrm>
        </p:spPr>
        <p:txBody>
          <a:bodyPr wrap="square" anchor="ctr">
            <a:normAutofit/>
          </a:bodyPr>
          <a:lstStyle/>
          <a:p>
            <a:r>
              <a:rPr lang="en-US" dirty="0"/>
              <a:t>Wavelet Compression</a:t>
            </a:r>
          </a:p>
        </p:txBody>
      </p:sp>
      <p:sp>
        <p:nvSpPr>
          <p:cNvPr id="5" name="Content Placeholder 4"/>
          <p:cNvSpPr>
            <a:spLocks noGrp="1"/>
          </p:cNvSpPr>
          <p:nvPr>
            <p:ph sz="half" idx="1"/>
          </p:nvPr>
        </p:nvSpPr>
        <p:spPr>
          <a:xfrm>
            <a:off x="609600" y="1600201"/>
            <a:ext cx="5384800" cy="4525963"/>
          </a:xfrm>
        </p:spPr>
        <p:txBody>
          <a:bodyPr wrap="square" anchor="t">
            <a:normAutofit/>
          </a:bodyPr>
          <a:lstStyle/>
          <a:p>
            <a:r>
              <a:rPr lang="en-US" dirty="0"/>
              <a:t>Image compression: K = 0.01</a:t>
            </a:r>
          </a:p>
        </p:txBody>
      </p:sp>
      <p:pic>
        <p:nvPicPr>
          <p:cNvPr id="10" name="Picture 9">
            <a:extLst>
              <a:ext uri="{FF2B5EF4-FFF2-40B4-BE49-F238E27FC236}">
                <a16:creationId xmlns:a16="http://schemas.microsoft.com/office/drawing/2014/main" xmlns="" id="{2D6D26B6-E317-41F3-BD4D-BCAB94E71138}"/>
              </a:ext>
            </a:extLst>
          </p:cNvPr>
          <p:cNvPicPr>
            <a:picLocks noChangeAspect="1"/>
          </p:cNvPicPr>
          <p:nvPr/>
        </p:nvPicPr>
        <p:blipFill>
          <a:blip r:embed="rId2"/>
          <a:stretch>
            <a:fillRect/>
          </a:stretch>
        </p:blipFill>
        <p:spPr>
          <a:xfrm>
            <a:off x="6553200" y="1477132"/>
            <a:ext cx="5204427" cy="5106230"/>
          </a:xfrm>
          <a:prstGeom prst="rect">
            <a:avLst/>
          </a:prstGeom>
        </p:spPr>
      </p:pic>
      <p:pic>
        <p:nvPicPr>
          <p:cNvPr id="12" name="Picture 11">
            <a:extLst>
              <a:ext uri="{FF2B5EF4-FFF2-40B4-BE49-F238E27FC236}">
                <a16:creationId xmlns:a16="http://schemas.microsoft.com/office/drawing/2014/main" xmlns="" id="{2D59B2A9-CB4E-4E3B-A61A-20DA04FEFF87}"/>
              </a:ext>
            </a:extLst>
          </p:cNvPr>
          <p:cNvPicPr>
            <a:picLocks noChangeAspect="1"/>
          </p:cNvPicPr>
          <p:nvPr/>
        </p:nvPicPr>
        <p:blipFill>
          <a:blip r:embed="rId3"/>
          <a:stretch>
            <a:fillRect/>
          </a:stretch>
        </p:blipFill>
        <p:spPr>
          <a:xfrm>
            <a:off x="244048" y="2081870"/>
            <a:ext cx="6115904" cy="4486901"/>
          </a:xfrm>
          <a:prstGeom prst="rect">
            <a:avLst/>
          </a:prstGeom>
        </p:spPr>
      </p:pic>
    </p:spTree>
    <p:extLst>
      <p:ext uri="{BB962C8B-B14F-4D97-AF65-F5344CB8AC3E}">
        <p14:creationId xmlns:p14="http://schemas.microsoft.com/office/powerpoint/2010/main" val="241555522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1143000"/>
          </a:xfrm>
        </p:spPr>
        <p:txBody>
          <a:bodyPr wrap="square" anchor="ctr">
            <a:normAutofit/>
          </a:bodyPr>
          <a:lstStyle/>
          <a:p>
            <a:r>
              <a:rPr lang="en-US" dirty="0"/>
              <a:t>Wavelet Compression</a:t>
            </a:r>
          </a:p>
        </p:txBody>
      </p:sp>
      <p:sp>
        <p:nvSpPr>
          <p:cNvPr id="5" name="Content Placeholder 4"/>
          <p:cNvSpPr>
            <a:spLocks noGrp="1"/>
          </p:cNvSpPr>
          <p:nvPr>
            <p:ph sz="half" idx="1"/>
          </p:nvPr>
        </p:nvSpPr>
        <p:spPr>
          <a:xfrm>
            <a:off x="609600" y="1600201"/>
            <a:ext cx="5384800" cy="4525963"/>
          </a:xfrm>
        </p:spPr>
        <p:txBody>
          <a:bodyPr wrap="square" anchor="t">
            <a:normAutofit/>
          </a:bodyPr>
          <a:lstStyle/>
          <a:p>
            <a:r>
              <a:rPr lang="en-US" dirty="0"/>
              <a:t>Image compression: K = 0.005</a:t>
            </a:r>
          </a:p>
        </p:txBody>
      </p:sp>
      <p:pic>
        <p:nvPicPr>
          <p:cNvPr id="11" name="Picture 10">
            <a:extLst>
              <a:ext uri="{FF2B5EF4-FFF2-40B4-BE49-F238E27FC236}">
                <a16:creationId xmlns:a16="http://schemas.microsoft.com/office/drawing/2014/main" xmlns="" id="{AA730BEA-5D24-48C1-BA51-35321EBBC8CA}"/>
              </a:ext>
            </a:extLst>
          </p:cNvPr>
          <p:cNvPicPr>
            <a:picLocks noChangeAspect="1"/>
          </p:cNvPicPr>
          <p:nvPr/>
        </p:nvPicPr>
        <p:blipFill>
          <a:blip r:embed="rId2"/>
          <a:stretch>
            <a:fillRect/>
          </a:stretch>
        </p:blipFill>
        <p:spPr>
          <a:xfrm>
            <a:off x="327563" y="2277440"/>
            <a:ext cx="5870039" cy="4305922"/>
          </a:xfrm>
          <a:prstGeom prst="rect">
            <a:avLst/>
          </a:prstGeom>
        </p:spPr>
      </p:pic>
      <p:pic>
        <p:nvPicPr>
          <p:cNvPr id="13" name="Picture 12">
            <a:extLst>
              <a:ext uri="{FF2B5EF4-FFF2-40B4-BE49-F238E27FC236}">
                <a16:creationId xmlns:a16="http://schemas.microsoft.com/office/drawing/2014/main" xmlns="" id="{0FF2A76C-FC70-4663-93E2-8049F29D6772}"/>
              </a:ext>
            </a:extLst>
          </p:cNvPr>
          <p:cNvPicPr>
            <a:picLocks noChangeAspect="1"/>
          </p:cNvPicPr>
          <p:nvPr/>
        </p:nvPicPr>
        <p:blipFill>
          <a:blip r:embed="rId3"/>
          <a:stretch>
            <a:fillRect/>
          </a:stretch>
        </p:blipFill>
        <p:spPr>
          <a:xfrm>
            <a:off x="6479639" y="1172747"/>
            <a:ext cx="5523336" cy="5410615"/>
          </a:xfrm>
          <a:prstGeom prst="rect">
            <a:avLst/>
          </a:prstGeom>
        </p:spPr>
      </p:pic>
    </p:spTree>
    <p:extLst>
      <p:ext uri="{BB962C8B-B14F-4D97-AF65-F5344CB8AC3E}">
        <p14:creationId xmlns:p14="http://schemas.microsoft.com/office/powerpoint/2010/main" val="390278686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Wavelet Compression</a:t>
            </a:r>
          </a:p>
        </p:txBody>
      </p:sp>
      <p:sp>
        <p:nvSpPr>
          <p:cNvPr id="5" name="Content Placeholder 4"/>
          <p:cNvSpPr>
            <a:spLocks noGrp="1"/>
          </p:cNvSpPr>
          <p:nvPr>
            <p:ph idx="1"/>
          </p:nvPr>
        </p:nvSpPr>
        <p:spPr/>
        <p:txBody>
          <a:bodyPr/>
          <a:lstStyle/>
          <a:p>
            <a:r>
              <a:rPr lang="en-US" dirty="0"/>
              <a:t>So </a:t>
            </a:r>
            <a:r>
              <a:rPr lang="en-US" dirty="0" err="1"/>
              <a:t>sánh</a:t>
            </a:r>
            <a:r>
              <a:rPr lang="en-US" dirty="0"/>
              <a:t> </a:t>
            </a:r>
            <a:r>
              <a:rPr lang="en-US" dirty="0" err="1"/>
              <a:t>kết</a:t>
            </a:r>
            <a:r>
              <a:rPr lang="en-US" dirty="0"/>
              <a:t> </a:t>
            </a:r>
            <a:r>
              <a:rPr lang="en-US" dirty="0" err="1"/>
              <a:t>quả</a:t>
            </a:r>
            <a:r>
              <a:rPr lang="en-US" dirty="0"/>
              <a:t> 3 </a:t>
            </a:r>
            <a:r>
              <a:rPr lang="en-US" dirty="0" err="1"/>
              <a:t>phương</a:t>
            </a:r>
            <a:r>
              <a:rPr lang="en-US" dirty="0"/>
              <a:t> </a:t>
            </a:r>
            <a:r>
              <a:rPr lang="en-US" dirty="0" err="1"/>
              <a:t>pháp</a:t>
            </a:r>
            <a:r>
              <a:rPr lang="en-US" dirty="0"/>
              <a:t>:</a:t>
            </a:r>
          </a:p>
          <a:p>
            <a:endParaRPr lang="en-US" dirty="0"/>
          </a:p>
        </p:txBody>
      </p:sp>
      <p:sp>
        <p:nvSpPr>
          <p:cNvPr id="9" name="Rectangle 8"/>
          <p:cNvSpPr/>
          <p:nvPr/>
        </p:nvSpPr>
        <p:spPr>
          <a:xfrm>
            <a:off x="629920" y="5791200"/>
            <a:ext cx="2621230" cy="369332"/>
          </a:xfrm>
          <a:prstGeom prst="rect">
            <a:avLst/>
          </a:prstGeom>
        </p:spPr>
        <p:txBody>
          <a:bodyPr wrap="none">
            <a:spAutoFit/>
          </a:bodyPr>
          <a:lstStyle/>
          <a:p>
            <a:r>
              <a:rPr lang="en-US" dirty="0"/>
              <a:t>0.12955952055250333</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280" y="2869189"/>
            <a:ext cx="3749040" cy="272657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0" y="2813771"/>
            <a:ext cx="3825240" cy="2781993"/>
          </a:xfrm>
          <a:prstGeom prst="rect">
            <a:avLst/>
          </a:prstGeom>
        </p:spPr>
      </p:pic>
      <p:sp>
        <p:nvSpPr>
          <p:cNvPr id="13" name="Rectangle 12"/>
          <p:cNvSpPr/>
          <p:nvPr/>
        </p:nvSpPr>
        <p:spPr>
          <a:xfrm>
            <a:off x="8915400" y="5791200"/>
            <a:ext cx="2557110" cy="369332"/>
          </a:xfrm>
          <a:prstGeom prst="rect">
            <a:avLst/>
          </a:prstGeom>
        </p:spPr>
        <p:txBody>
          <a:bodyPr wrap="none">
            <a:spAutoFit/>
          </a:bodyPr>
          <a:lstStyle/>
          <a:p>
            <a:r>
              <a:rPr lang="en-US" dirty="0"/>
              <a:t>0.11771706624203115</a:t>
            </a:r>
          </a:p>
        </p:txBody>
      </p:sp>
      <p:sp>
        <p:nvSpPr>
          <p:cNvPr id="14" name="Rectangle 13"/>
          <p:cNvSpPr/>
          <p:nvPr/>
        </p:nvSpPr>
        <p:spPr>
          <a:xfrm>
            <a:off x="4834290" y="5802868"/>
            <a:ext cx="2557110" cy="369332"/>
          </a:xfrm>
          <a:prstGeom prst="rect">
            <a:avLst/>
          </a:prstGeom>
        </p:spPr>
        <p:txBody>
          <a:bodyPr wrap="none">
            <a:spAutoFit/>
          </a:bodyPr>
          <a:lstStyle/>
          <a:p>
            <a:r>
              <a:rPr lang="en-US" dirty="0"/>
              <a:t>0.10686259822932907</a:t>
            </a:r>
          </a:p>
        </p:txBody>
      </p:sp>
      <p:pic>
        <p:nvPicPr>
          <p:cNvPr id="7" name="Picture 6">
            <a:extLst>
              <a:ext uri="{FF2B5EF4-FFF2-40B4-BE49-F238E27FC236}">
                <a16:creationId xmlns:a16="http://schemas.microsoft.com/office/drawing/2014/main" xmlns="" id="{F48D0393-25B6-4404-A893-6115ECA24E34}"/>
              </a:ext>
            </a:extLst>
          </p:cNvPr>
          <p:cNvPicPr>
            <a:picLocks noChangeAspect="1"/>
          </p:cNvPicPr>
          <p:nvPr/>
        </p:nvPicPr>
        <p:blipFill>
          <a:blip r:embed="rId4"/>
          <a:stretch>
            <a:fillRect/>
          </a:stretch>
        </p:blipFill>
        <p:spPr>
          <a:xfrm>
            <a:off x="191508" y="2895951"/>
            <a:ext cx="3825241" cy="2803968"/>
          </a:xfrm>
          <a:prstGeom prst="rect">
            <a:avLst/>
          </a:prstGeom>
        </p:spPr>
      </p:pic>
      <p:sp>
        <p:nvSpPr>
          <p:cNvPr id="8" name="TextBox 7">
            <a:extLst>
              <a:ext uri="{FF2B5EF4-FFF2-40B4-BE49-F238E27FC236}">
                <a16:creationId xmlns:a16="http://schemas.microsoft.com/office/drawing/2014/main" xmlns="" id="{365AD774-0B0D-419F-A1DB-55A79D7F4BF3}"/>
              </a:ext>
            </a:extLst>
          </p:cNvPr>
          <p:cNvSpPr txBox="1"/>
          <p:nvPr/>
        </p:nvSpPr>
        <p:spPr>
          <a:xfrm>
            <a:off x="1066800" y="2362200"/>
            <a:ext cx="1905000" cy="369332"/>
          </a:xfrm>
          <a:prstGeom prst="rect">
            <a:avLst/>
          </a:prstGeom>
          <a:noFill/>
        </p:spPr>
        <p:txBody>
          <a:bodyPr wrap="square" rtlCol="0">
            <a:spAutoFit/>
          </a:bodyPr>
          <a:lstStyle/>
          <a:p>
            <a:r>
              <a:rPr lang="en-US" dirty="0"/>
              <a:t>Fast </a:t>
            </a:r>
            <a:r>
              <a:rPr lang="en-US" dirty="0" err="1"/>
              <a:t>fourier</a:t>
            </a:r>
            <a:endParaRPr lang="en-US" dirty="0"/>
          </a:p>
        </p:txBody>
      </p:sp>
      <p:sp>
        <p:nvSpPr>
          <p:cNvPr id="16" name="TextBox 15">
            <a:extLst>
              <a:ext uri="{FF2B5EF4-FFF2-40B4-BE49-F238E27FC236}">
                <a16:creationId xmlns:a16="http://schemas.microsoft.com/office/drawing/2014/main" xmlns="" id="{A2BBC270-06A7-4176-8FEC-1813AFD9A4BF}"/>
              </a:ext>
            </a:extLst>
          </p:cNvPr>
          <p:cNvSpPr txBox="1"/>
          <p:nvPr/>
        </p:nvSpPr>
        <p:spPr>
          <a:xfrm>
            <a:off x="5410200" y="2391416"/>
            <a:ext cx="859455" cy="369332"/>
          </a:xfrm>
          <a:prstGeom prst="rect">
            <a:avLst/>
          </a:prstGeom>
          <a:noFill/>
        </p:spPr>
        <p:txBody>
          <a:bodyPr wrap="square" rtlCol="0">
            <a:spAutoFit/>
          </a:bodyPr>
          <a:lstStyle/>
          <a:p>
            <a:r>
              <a:rPr lang="en-US" dirty="0"/>
              <a:t>PCA</a:t>
            </a:r>
          </a:p>
        </p:txBody>
      </p:sp>
      <p:sp>
        <p:nvSpPr>
          <p:cNvPr id="17" name="TextBox 16">
            <a:extLst>
              <a:ext uri="{FF2B5EF4-FFF2-40B4-BE49-F238E27FC236}">
                <a16:creationId xmlns:a16="http://schemas.microsoft.com/office/drawing/2014/main" xmlns="" id="{1768ED1C-6765-482A-9E5D-AEA63FEE1934}"/>
              </a:ext>
            </a:extLst>
          </p:cNvPr>
          <p:cNvSpPr txBox="1"/>
          <p:nvPr/>
        </p:nvSpPr>
        <p:spPr>
          <a:xfrm>
            <a:off x="8115300" y="2394710"/>
            <a:ext cx="4157310" cy="646331"/>
          </a:xfrm>
          <a:prstGeom prst="rect">
            <a:avLst/>
          </a:prstGeom>
          <a:noFill/>
        </p:spPr>
        <p:txBody>
          <a:bodyPr wrap="square" rtlCol="0">
            <a:spAutoFit/>
          </a:bodyPr>
          <a:lstStyle/>
          <a:p>
            <a:r>
              <a:rPr lang="en-US" b="0" i="0" dirty="0">
                <a:solidFill>
                  <a:srgbClr val="212224"/>
                </a:solidFill>
                <a:effectLst/>
                <a:latin typeface="Arial" panose="020B0604020202020204" pitchFamily="34" charset="0"/>
              </a:rPr>
              <a:t>Discrete Wavelet Transform</a:t>
            </a:r>
          </a:p>
          <a:p>
            <a:endParaRPr lang="en-US" dirty="0"/>
          </a:p>
        </p:txBody>
      </p:sp>
    </p:spTree>
    <p:extLst>
      <p:ext uri="{BB962C8B-B14F-4D97-AF65-F5344CB8AC3E}">
        <p14:creationId xmlns:p14="http://schemas.microsoft.com/office/powerpoint/2010/main" val="134060384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421A1E3B-52AC-4848-9A3B-814D413CE467}"/>
              </a:ext>
            </a:extLst>
          </p:cNvPr>
          <p:cNvSpPr>
            <a:spLocks noGrp="1"/>
          </p:cNvSpPr>
          <p:nvPr>
            <p:ph type="ctrTitle"/>
          </p:nvPr>
        </p:nvSpPr>
        <p:spPr/>
        <p:txBody>
          <a:bodyPr/>
          <a:lstStyle/>
          <a:p>
            <a:r>
              <a:rPr lang="en-US" sz="4000" dirty="0" err="1">
                <a:solidFill>
                  <a:srgbClr val="0066FF"/>
                </a:solidFill>
              </a:rPr>
              <a:t>Cảm</a:t>
            </a:r>
            <a:r>
              <a:rPr lang="en-US" sz="4000" dirty="0">
                <a:solidFill>
                  <a:srgbClr val="0066FF"/>
                </a:solidFill>
              </a:rPr>
              <a:t> </a:t>
            </a:r>
            <a:r>
              <a:rPr lang="en-US" sz="4000" dirty="0" err="1">
                <a:solidFill>
                  <a:srgbClr val="0066FF"/>
                </a:solidFill>
              </a:rPr>
              <a:t>ơn</a:t>
            </a:r>
            <a:r>
              <a:rPr lang="en-US" sz="4000" dirty="0">
                <a:solidFill>
                  <a:srgbClr val="0066FF"/>
                </a:solidFill>
              </a:rPr>
              <a:t> </a:t>
            </a:r>
            <a:r>
              <a:rPr lang="en-US" sz="4000" dirty="0" err="1">
                <a:solidFill>
                  <a:srgbClr val="0066FF"/>
                </a:solidFill>
              </a:rPr>
              <a:t>thầy</a:t>
            </a:r>
            <a:r>
              <a:rPr lang="en-US" sz="4000" dirty="0">
                <a:solidFill>
                  <a:srgbClr val="0066FF"/>
                </a:solidFill>
              </a:rPr>
              <a:t> </a:t>
            </a:r>
            <a:r>
              <a:rPr lang="en-US" sz="4000" dirty="0" err="1">
                <a:solidFill>
                  <a:srgbClr val="0066FF"/>
                </a:solidFill>
              </a:rPr>
              <a:t>và</a:t>
            </a:r>
            <a:r>
              <a:rPr lang="en-US" sz="4000" dirty="0">
                <a:solidFill>
                  <a:srgbClr val="0066FF"/>
                </a:solidFill>
              </a:rPr>
              <a:t> </a:t>
            </a:r>
            <a:r>
              <a:rPr lang="en-US" sz="4000" dirty="0" err="1">
                <a:solidFill>
                  <a:srgbClr val="0066FF"/>
                </a:solidFill>
              </a:rPr>
              <a:t>các</a:t>
            </a:r>
            <a:r>
              <a:rPr lang="en-US" sz="4000" dirty="0">
                <a:solidFill>
                  <a:srgbClr val="0066FF"/>
                </a:solidFill>
              </a:rPr>
              <a:t> </a:t>
            </a:r>
            <a:r>
              <a:rPr lang="en-US" sz="4000" dirty="0" err="1">
                <a:solidFill>
                  <a:srgbClr val="0066FF"/>
                </a:solidFill>
              </a:rPr>
              <a:t>bạn</a:t>
            </a:r>
            <a:r>
              <a:rPr lang="en-US" sz="4000" dirty="0">
                <a:solidFill>
                  <a:srgbClr val="0066FF"/>
                </a:solidFill>
              </a:rPr>
              <a:t> </a:t>
            </a:r>
            <a:r>
              <a:rPr lang="en-US" sz="4000" dirty="0" err="1">
                <a:solidFill>
                  <a:srgbClr val="0066FF"/>
                </a:solidFill>
              </a:rPr>
              <a:t>đã</a:t>
            </a:r>
            <a:r>
              <a:rPr lang="en-US" sz="4000" dirty="0">
                <a:solidFill>
                  <a:srgbClr val="0066FF"/>
                </a:solidFill>
              </a:rPr>
              <a:t> </a:t>
            </a:r>
            <a:r>
              <a:rPr lang="en-US" sz="4000" dirty="0" err="1">
                <a:solidFill>
                  <a:srgbClr val="0066FF"/>
                </a:solidFill>
              </a:rPr>
              <a:t>lắng</a:t>
            </a:r>
            <a:r>
              <a:rPr lang="en-US" sz="4000" dirty="0">
                <a:solidFill>
                  <a:srgbClr val="0066FF"/>
                </a:solidFill>
              </a:rPr>
              <a:t> </a:t>
            </a:r>
            <a:r>
              <a:rPr lang="en-US" sz="4000" dirty="0" err="1">
                <a:solidFill>
                  <a:srgbClr val="0066FF"/>
                </a:solidFill>
              </a:rPr>
              <a:t>nghe</a:t>
            </a:r>
            <a:r>
              <a:rPr lang="en-US" sz="4000" dirty="0">
                <a:solidFill>
                  <a:srgbClr val="0066FF"/>
                </a:solidFill>
              </a:rPr>
              <a:t>!</a:t>
            </a:r>
            <a:endParaRPr lang="en-US" sz="4000" dirty="0"/>
          </a:p>
        </p:txBody>
      </p:sp>
    </p:spTree>
    <p:extLst>
      <p:ext uri="{BB962C8B-B14F-4D97-AF65-F5344CB8AC3E}">
        <p14:creationId xmlns:p14="http://schemas.microsoft.com/office/powerpoint/2010/main" val="158468097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500A467-86BD-40C0-986D-55492DBB5CD4}"/>
              </a:ext>
            </a:extLst>
          </p:cNvPr>
          <p:cNvPicPr>
            <a:picLocks noChangeAspect="1"/>
          </p:cNvPicPr>
          <p:nvPr/>
        </p:nvPicPr>
        <p:blipFill>
          <a:blip r:embed="rId2"/>
          <a:stretch>
            <a:fillRect/>
          </a:stretch>
        </p:blipFill>
        <p:spPr>
          <a:xfrm>
            <a:off x="2209800" y="1752600"/>
            <a:ext cx="7162800" cy="4097365"/>
          </a:xfrm>
          <a:prstGeom prst="rect">
            <a:avLst/>
          </a:prstGeom>
        </p:spPr>
      </p:pic>
    </p:spTree>
    <p:extLst>
      <p:ext uri="{BB962C8B-B14F-4D97-AF65-F5344CB8AC3E}">
        <p14:creationId xmlns:p14="http://schemas.microsoft.com/office/powerpoint/2010/main" val="170970259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sp>
        <p:nvSpPr>
          <p:cNvPr id="3" name="Content Placeholder 2"/>
          <p:cNvSpPr>
            <a:spLocks noGrp="1"/>
          </p:cNvSpPr>
          <p:nvPr>
            <p:ph idx="1"/>
          </p:nvPr>
        </p:nvSpPr>
        <p:spPr/>
        <p:txBody>
          <a:bodyPr/>
          <a:lstStyle/>
          <a:p>
            <a:r>
              <a:rPr lang="en-US" dirty="0" err="1"/>
              <a:t>Tần</a:t>
            </a:r>
            <a:r>
              <a:rPr lang="en-US" dirty="0"/>
              <a:t> </a:t>
            </a:r>
            <a:r>
              <a:rPr lang="en-US" dirty="0" err="1" smtClean="0"/>
              <a:t>số</a:t>
            </a:r>
            <a:r>
              <a:rPr lang="en-US" dirty="0" smtClean="0"/>
              <a:t>:</a:t>
            </a:r>
          </a:p>
          <a:p>
            <a:pPr lvl="1"/>
            <a:r>
              <a:rPr lang="en-US" dirty="0" err="1" smtClean="0"/>
              <a:t>Tần</a:t>
            </a:r>
            <a:r>
              <a:rPr lang="en-US" dirty="0" smtClean="0"/>
              <a:t> </a:t>
            </a:r>
            <a:r>
              <a:rPr lang="en-US" dirty="0" err="1" smtClean="0"/>
              <a:t>số</a:t>
            </a:r>
            <a:r>
              <a:rPr lang="en-US" dirty="0" smtClean="0"/>
              <a:t> </a:t>
            </a:r>
            <a:r>
              <a:rPr lang="en-US" dirty="0" err="1" smtClean="0"/>
              <a:t>thấp</a:t>
            </a:r>
            <a:r>
              <a:rPr lang="en-US" dirty="0" smtClean="0"/>
              <a:t>, </a:t>
            </a:r>
            <a:r>
              <a:rPr lang="en-US" dirty="0" err="1" smtClean="0"/>
              <a:t>bước</a:t>
            </a:r>
            <a:r>
              <a:rPr lang="en-US" dirty="0" smtClean="0"/>
              <a:t> </a:t>
            </a:r>
            <a:r>
              <a:rPr lang="en-US" dirty="0" err="1" smtClean="0"/>
              <a:t>sóng</a:t>
            </a:r>
            <a:r>
              <a:rPr lang="en-US" dirty="0" smtClean="0"/>
              <a:t> </a:t>
            </a:r>
            <a:r>
              <a:rPr lang="en-US" dirty="0" err="1" smtClean="0"/>
              <a:t>dài</a:t>
            </a:r>
            <a:r>
              <a:rPr lang="en-US" dirty="0" smtClean="0"/>
              <a:t>:</a:t>
            </a:r>
            <a:endParaRPr lang="en-US" dirty="0"/>
          </a:p>
          <a:p>
            <a:endParaRPr lang="en-US" dirty="0"/>
          </a:p>
          <a:p>
            <a:endParaRPr lang="en-US" dirty="0"/>
          </a:p>
          <a:p>
            <a:endParaRPr lang="en-US" dirty="0"/>
          </a:p>
          <a:p>
            <a:pPr lvl="1"/>
            <a:r>
              <a:rPr lang="en-US" dirty="0" err="1" smtClean="0"/>
              <a:t>Tần</a:t>
            </a:r>
            <a:r>
              <a:rPr lang="en-US" dirty="0" smtClean="0"/>
              <a:t> </a:t>
            </a:r>
            <a:r>
              <a:rPr lang="en-US" dirty="0" err="1" smtClean="0"/>
              <a:t>số</a:t>
            </a:r>
            <a:r>
              <a:rPr lang="en-US" dirty="0" smtClean="0"/>
              <a:t> </a:t>
            </a:r>
            <a:r>
              <a:rPr lang="en-US" dirty="0" err="1" smtClean="0"/>
              <a:t>cao</a:t>
            </a:r>
            <a:r>
              <a:rPr lang="en-US" dirty="0" smtClean="0"/>
              <a:t>, </a:t>
            </a:r>
            <a:r>
              <a:rPr lang="en-US" dirty="0" err="1" smtClean="0"/>
              <a:t>bước</a:t>
            </a:r>
            <a:r>
              <a:rPr lang="en-US" dirty="0" smtClean="0"/>
              <a:t> </a:t>
            </a:r>
            <a:r>
              <a:rPr lang="en-US" dirty="0" err="1" smtClean="0"/>
              <a:t>sóng</a:t>
            </a:r>
            <a:r>
              <a:rPr lang="en-US" dirty="0" smtClean="0"/>
              <a:t> </a:t>
            </a:r>
            <a:r>
              <a:rPr lang="en-US" dirty="0" err="1" smtClean="0"/>
              <a:t>ngắn</a:t>
            </a:r>
            <a:r>
              <a:rPr lang="en-US" dirty="0" smtClean="0"/>
              <a: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33772"/>
            <a:ext cx="11125200" cy="800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800600"/>
            <a:ext cx="10924330" cy="7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17906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BC2DF6C-9E80-4C90-8D03-F57E0DF75558}"/>
              </a:ext>
            </a:extLst>
          </p:cNvPr>
          <p:cNvPicPr>
            <a:picLocks noChangeAspect="1"/>
          </p:cNvPicPr>
          <p:nvPr/>
        </p:nvPicPr>
        <p:blipFill>
          <a:blip r:embed="rId2"/>
          <a:stretch>
            <a:fillRect/>
          </a:stretch>
        </p:blipFill>
        <p:spPr>
          <a:xfrm>
            <a:off x="3200400" y="1371600"/>
            <a:ext cx="4976005" cy="4634219"/>
          </a:xfrm>
          <a:prstGeom prst="rect">
            <a:avLst/>
          </a:prstGeom>
        </p:spPr>
      </p:pic>
    </p:spTree>
    <p:extLst>
      <p:ext uri="{BB962C8B-B14F-4D97-AF65-F5344CB8AC3E}">
        <p14:creationId xmlns:p14="http://schemas.microsoft.com/office/powerpoint/2010/main" val="159914204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500A467-86BD-40C0-986D-55492DBB5CD4}"/>
              </a:ext>
            </a:extLst>
          </p:cNvPr>
          <p:cNvPicPr>
            <a:picLocks noChangeAspect="1"/>
          </p:cNvPicPr>
          <p:nvPr/>
        </p:nvPicPr>
        <p:blipFill>
          <a:blip r:embed="rId2"/>
          <a:stretch>
            <a:fillRect/>
          </a:stretch>
        </p:blipFill>
        <p:spPr>
          <a:xfrm>
            <a:off x="2209800" y="1752600"/>
            <a:ext cx="7162800" cy="4097365"/>
          </a:xfrm>
          <a:prstGeom prst="rect">
            <a:avLst/>
          </a:prstGeom>
        </p:spPr>
      </p:pic>
      <p:pic>
        <p:nvPicPr>
          <p:cNvPr id="3" name="Picture 2">
            <a:extLst>
              <a:ext uri="{FF2B5EF4-FFF2-40B4-BE49-F238E27FC236}">
                <a16:creationId xmlns="" xmlns:a16="http://schemas.microsoft.com/office/drawing/2014/main" id="{E672F1D1-DC51-4860-BD12-5ED75667621E}"/>
              </a:ext>
            </a:extLst>
          </p:cNvPr>
          <p:cNvPicPr>
            <a:picLocks noChangeAspect="1"/>
          </p:cNvPicPr>
          <p:nvPr/>
        </p:nvPicPr>
        <p:blipFill>
          <a:blip r:embed="rId3"/>
          <a:stretch>
            <a:fillRect/>
          </a:stretch>
        </p:blipFill>
        <p:spPr>
          <a:xfrm>
            <a:off x="2198451" y="1424463"/>
            <a:ext cx="7459116" cy="4753638"/>
          </a:xfrm>
          <a:prstGeom prst="rect">
            <a:avLst/>
          </a:prstGeom>
        </p:spPr>
      </p:pic>
    </p:spTree>
    <p:extLst>
      <p:ext uri="{BB962C8B-B14F-4D97-AF65-F5344CB8AC3E}">
        <p14:creationId xmlns:p14="http://schemas.microsoft.com/office/powerpoint/2010/main" val="407451892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sp>
        <p:nvSpPr>
          <p:cNvPr id="3" name="Content Placeholder 2"/>
          <p:cNvSpPr>
            <a:spLocks noGrp="1"/>
          </p:cNvSpPr>
          <p:nvPr>
            <p:ph idx="1"/>
          </p:nvPr>
        </p:nvSpPr>
        <p:spPr/>
        <p:txBody>
          <a:bodyPr/>
          <a:lstStyle/>
          <a:p>
            <a:r>
              <a:rPr lang="en-US" dirty="0" err="1"/>
              <a:t>Sóng</a:t>
            </a:r>
            <a:r>
              <a:rPr lang="en-US" dirty="0"/>
              <a:t> 1:</a:t>
            </a:r>
          </a:p>
          <a:p>
            <a:endParaRPr lang="en-US" dirty="0"/>
          </a:p>
          <a:p>
            <a:pPr marL="0" indent="0">
              <a:buNone/>
            </a:pPr>
            <a:endParaRPr lang="en-US" dirty="0"/>
          </a:p>
          <a:p>
            <a:r>
              <a:rPr lang="en-US" dirty="0" err="1"/>
              <a:t>Sóng</a:t>
            </a:r>
            <a:r>
              <a:rPr lang="en-US" dirty="0"/>
              <a:t> 2:</a:t>
            </a:r>
          </a:p>
          <a:p>
            <a:endParaRPr lang="en-US" dirty="0"/>
          </a:p>
          <a:p>
            <a:endParaRPr lang="en-US" dirty="0"/>
          </a:p>
          <a:p>
            <a:r>
              <a:rPr lang="en-US" dirty="0" err="1"/>
              <a:t>Sóng</a:t>
            </a:r>
            <a:r>
              <a:rPr lang="en-US" dirty="0"/>
              <a:t> 1 + </a:t>
            </a:r>
            <a:r>
              <a:rPr lang="en-US" dirty="0" err="1"/>
              <a:t>Sóng</a:t>
            </a:r>
            <a:r>
              <a:rPr lang="en-US" dirty="0"/>
              <a:t> 2 = </a:t>
            </a:r>
            <a:r>
              <a:rPr lang="en-US" dirty="0" err="1"/>
              <a:t>Sóng</a:t>
            </a:r>
            <a:r>
              <a:rPr lang="en-US" dirty="0"/>
              <a:t> ban </a:t>
            </a:r>
            <a:r>
              <a:rPr lang="en-US" dirty="0" err="1"/>
              <a:t>đầu</a:t>
            </a:r>
            <a:r>
              <a:rPr lang="en-US" dirty="0"/>
              <a:t>.</a:t>
            </a:r>
          </a:p>
          <a:p>
            <a:endParaRPr lang="en-US" dirty="0"/>
          </a:p>
          <a:p>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33600"/>
            <a:ext cx="11125200" cy="800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38" y="5483943"/>
            <a:ext cx="11000725" cy="798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35" y="3733800"/>
            <a:ext cx="10924330" cy="7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287018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sp>
        <p:nvSpPr>
          <p:cNvPr id="4" name="Content Placeholder 3"/>
          <p:cNvSpPr>
            <a:spLocks noGrp="1"/>
          </p:cNvSpPr>
          <p:nvPr>
            <p:ph idx="1"/>
          </p:nvPr>
        </p:nvSpPr>
        <p:spPr/>
        <p:txBody>
          <a:bodyPr/>
          <a:lstStyle/>
          <a:p>
            <a:r>
              <a:rPr lang="en-US" dirty="0" err="1"/>
              <a:t>Thời</a:t>
            </a:r>
            <a:r>
              <a:rPr lang="en-US" dirty="0"/>
              <a:t> </a:t>
            </a:r>
            <a:r>
              <a:rPr lang="en-US" dirty="0" err="1"/>
              <a:t>gian</a:t>
            </a:r>
            <a:r>
              <a:rPr lang="en-US" dirty="0"/>
              <a:t> </a:t>
            </a:r>
            <a:r>
              <a:rPr lang="en-US" dirty="0" err="1"/>
              <a:t>sóng</a:t>
            </a:r>
            <a:r>
              <a:rPr lang="en-US" dirty="0"/>
              <a:t> </a:t>
            </a:r>
            <a:r>
              <a:rPr lang="en-US" dirty="0" err="1"/>
              <a:t>diễn</a:t>
            </a:r>
            <a:r>
              <a:rPr lang="en-US" dirty="0"/>
              <a:t> </a:t>
            </a:r>
            <a:r>
              <a:rPr lang="en-US" dirty="0" err="1"/>
              <a:t>ra</a:t>
            </a:r>
            <a:r>
              <a:rPr lang="en-US" dirty="0"/>
              <a:t> </a:t>
            </a:r>
            <a:r>
              <a:rPr lang="en-US" dirty="0" err="1"/>
              <a:t>là</a:t>
            </a:r>
            <a:r>
              <a:rPr lang="en-US" dirty="0"/>
              <a:t> </a:t>
            </a:r>
            <a:r>
              <a:rPr lang="en-US" dirty="0" err="1"/>
              <a:t>khi</a:t>
            </a:r>
            <a:r>
              <a:rPr lang="en-US" dirty="0"/>
              <a:t> </a:t>
            </a:r>
            <a:r>
              <a:rPr lang="en-US" dirty="0" err="1"/>
              <a:t>nào</a:t>
            </a:r>
            <a:r>
              <a:rPr lang="en-US" dirty="0"/>
              <a:t>?</a:t>
            </a:r>
          </a:p>
          <a:p>
            <a:endParaRPr lang="en-US" dirty="0"/>
          </a:p>
          <a:p>
            <a:endParaRPr lang="en-US" dirty="0"/>
          </a:p>
          <a:p>
            <a:endParaRPr lang="en-US" dirty="0"/>
          </a:p>
          <a:p>
            <a:endParaRPr lang="en-US" dirty="0"/>
          </a:p>
          <a:p>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22" y="2280666"/>
            <a:ext cx="10146157" cy="1077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25" y="4146550"/>
            <a:ext cx="10166350" cy="103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293484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45" y="4250871"/>
            <a:ext cx="9835310" cy="108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235" y="2945464"/>
            <a:ext cx="9713278" cy="1016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96" y="5780532"/>
            <a:ext cx="10146157" cy="1077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743" y="1509991"/>
            <a:ext cx="9867359" cy="1004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6278217" y="5295900"/>
            <a:ext cx="0" cy="4953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59659" y="1163453"/>
            <a:ext cx="1659429" cy="369332"/>
          </a:xfrm>
          <a:prstGeom prst="rect">
            <a:avLst/>
          </a:prstGeom>
        </p:spPr>
        <p:txBody>
          <a:bodyPr wrap="none">
            <a:spAutoFit/>
          </a:bodyPr>
          <a:lstStyle/>
          <a:p>
            <a:r>
              <a:rPr lang="en-US" dirty="0"/>
              <a:t>Sin(2pi*(time))</a:t>
            </a:r>
          </a:p>
        </p:txBody>
      </p:sp>
      <p:sp>
        <p:nvSpPr>
          <p:cNvPr id="11" name="Rectangle 10"/>
          <p:cNvSpPr/>
          <p:nvPr/>
        </p:nvSpPr>
        <p:spPr>
          <a:xfrm>
            <a:off x="5209707" y="2576132"/>
            <a:ext cx="2242922" cy="369332"/>
          </a:xfrm>
          <a:prstGeom prst="rect">
            <a:avLst/>
          </a:prstGeom>
        </p:spPr>
        <p:txBody>
          <a:bodyPr wrap="none">
            <a:spAutoFit/>
          </a:bodyPr>
          <a:lstStyle/>
          <a:p>
            <a:r>
              <a:rPr lang="en-US" dirty="0"/>
              <a:t>Sin(2pi*(time+0.25))</a:t>
            </a:r>
          </a:p>
        </p:txBody>
      </p:sp>
      <p:sp>
        <p:nvSpPr>
          <p:cNvPr id="12" name="Rectangle 11"/>
          <p:cNvSpPr/>
          <p:nvPr/>
        </p:nvSpPr>
        <p:spPr>
          <a:xfrm>
            <a:off x="5246150" y="3881539"/>
            <a:ext cx="2114681" cy="369332"/>
          </a:xfrm>
          <a:prstGeom prst="rect">
            <a:avLst/>
          </a:prstGeom>
        </p:spPr>
        <p:txBody>
          <a:bodyPr wrap="none">
            <a:spAutoFit/>
          </a:bodyPr>
          <a:lstStyle/>
          <a:p>
            <a:r>
              <a:rPr lang="en-US" dirty="0"/>
              <a:t>Sin(2pi*(time+0.5))</a:t>
            </a:r>
          </a:p>
        </p:txBody>
      </p:sp>
    </p:spTree>
    <p:extLst>
      <p:ext uri="{BB962C8B-B14F-4D97-AF65-F5344CB8AC3E}">
        <p14:creationId xmlns:p14="http://schemas.microsoft.com/office/powerpoint/2010/main" val="377934858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sp>
        <p:nvSpPr>
          <p:cNvPr id="3" name="Content Placeholder 2"/>
          <p:cNvSpPr>
            <a:spLocks noGrp="1"/>
          </p:cNvSpPr>
          <p:nvPr>
            <p:ph idx="1"/>
          </p:nvPr>
        </p:nvSpPr>
        <p:spPr/>
        <p:txBody>
          <a:bodyPr/>
          <a:lstStyle/>
          <a:p>
            <a:r>
              <a:rPr lang="en-US" dirty="0" err="1"/>
              <a:t>Lưu</a:t>
            </a:r>
            <a:r>
              <a:rPr lang="en-US" dirty="0"/>
              <a:t> </a:t>
            </a:r>
            <a:r>
              <a:rPr lang="en-US" dirty="0" err="1"/>
              <a:t>thêm</a:t>
            </a:r>
            <a:r>
              <a:rPr lang="en-US" dirty="0"/>
              <a:t> </a:t>
            </a:r>
            <a:r>
              <a:rPr lang="en-US" dirty="0" err="1"/>
              <a:t>một</a:t>
            </a:r>
            <a:r>
              <a:rPr lang="en-US" dirty="0"/>
              <a:t> </a:t>
            </a:r>
            <a:r>
              <a:rPr lang="en-US" dirty="0" err="1"/>
              <a:t>trường</a:t>
            </a:r>
            <a:r>
              <a:rPr lang="en-US" dirty="0"/>
              <a:t> </a:t>
            </a:r>
            <a:r>
              <a:rPr lang="en-US" dirty="0" err="1"/>
              <a:t>thời</a:t>
            </a:r>
            <a:r>
              <a:rPr lang="en-US" dirty="0"/>
              <a:t> </a:t>
            </a:r>
            <a:r>
              <a:rPr lang="en-US" dirty="0" err="1"/>
              <a:t>gian</a:t>
            </a:r>
            <a:r>
              <a:rPr lang="en-US" dirty="0"/>
              <a:t> </a:t>
            </a:r>
            <a:r>
              <a:rPr lang="en-US" dirty="0" err="1"/>
              <a:t>nữa</a:t>
            </a:r>
            <a:r>
              <a:rPr lang="en-US" dirty="0"/>
              <a:t>?</a:t>
            </a:r>
          </a:p>
          <a:p>
            <a:pPr lvl="1"/>
            <a:r>
              <a:rPr lang="en-US" dirty="0" err="1"/>
              <a:t>Với</a:t>
            </a:r>
            <a:r>
              <a:rPr lang="en-US" dirty="0"/>
              <a:t> </a:t>
            </a:r>
            <a:r>
              <a:rPr lang="en-US" dirty="0" err="1"/>
              <a:t>mỗi</a:t>
            </a:r>
            <a:r>
              <a:rPr lang="en-US" dirty="0"/>
              <a:t> </a:t>
            </a:r>
            <a:r>
              <a:rPr lang="en-US" dirty="0" err="1"/>
              <a:t>hàm</a:t>
            </a:r>
            <a:r>
              <a:rPr lang="en-US" dirty="0"/>
              <a:t> </a:t>
            </a:r>
            <a:r>
              <a:rPr lang="en-US" dirty="0" err="1"/>
              <a:t>thành</a:t>
            </a:r>
            <a:r>
              <a:rPr lang="en-US" dirty="0"/>
              <a:t> </a:t>
            </a:r>
            <a:r>
              <a:rPr lang="en-US" dirty="0" err="1"/>
              <a:t>phần</a:t>
            </a:r>
            <a:r>
              <a:rPr lang="en-US" dirty="0"/>
              <a:t> ta </a:t>
            </a:r>
            <a:r>
              <a:rPr lang="en-US" dirty="0" err="1"/>
              <a:t>sẽ</a:t>
            </a:r>
            <a:r>
              <a:rPr lang="en-US" dirty="0"/>
              <a:t> </a:t>
            </a:r>
            <a:r>
              <a:rPr lang="en-US" dirty="0" err="1"/>
              <a:t>lưu</a:t>
            </a:r>
            <a:r>
              <a:rPr lang="en-US" dirty="0"/>
              <a:t> 3 </a:t>
            </a:r>
            <a:r>
              <a:rPr lang="en-US" dirty="0" err="1"/>
              <a:t>giá</a:t>
            </a:r>
            <a:r>
              <a:rPr lang="en-US" dirty="0"/>
              <a:t> </a:t>
            </a:r>
            <a:r>
              <a:rPr lang="en-US" dirty="0" err="1"/>
              <a:t>trị</a:t>
            </a:r>
            <a:r>
              <a:rPr lang="en-US" dirty="0"/>
              <a:t>: </a:t>
            </a:r>
            <a:r>
              <a:rPr lang="en-US" dirty="0" err="1"/>
              <a:t>biên</a:t>
            </a:r>
            <a:r>
              <a:rPr lang="en-US" dirty="0"/>
              <a:t> </a:t>
            </a:r>
            <a:r>
              <a:rPr lang="en-US" dirty="0" err="1"/>
              <a:t>độ</a:t>
            </a:r>
            <a:r>
              <a:rPr lang="en-US" dirty="0"/>
              <a:t>, </a:t>
            </a:r>
            <a:r>
              <a:rPr lang="en-US" dirty="0" err="1"/>
              <a:t>tần</a:t>
            </a:r>
            <a:r>
              <a:rPr lang="en-US" dirty="0"/>
              <a:t> </a:t>
            </a:r>
            <a:r>
              <a:rPr lang="en-US" dirty="0" err="1"/>
              <a:t>số</a:t>
            </a:r>
            <a:r>
              <a:rPr lang="en-US" dirty="0"/>
              <a:t> </a:t>
            </a:r>
            <a:r>
              <a:rPr lang="en-US" dirty="0" err="1"/>
              <a:t>và</a:t>
            </a:r>
            <a:r>
              <a:rPr lang="en-US" dirty="0"/>
              <a:t> </a:t>
            </a:r>
            <a:r>
              <a:rPr lang="en-US" dirty="0" err="1"/>
              <a:t>thời</a:t>
            </a:r>
            <a:r>
              <a:rPr lang="en-US" dirty="0"/>
              <a:t> </a:t>
            </a:r>
            <a:r>
              <a:rPr lang="en-US" dirty="0" err="1"/>
              <a:t>gian</a:t>
            </a:r>
            <a:r>
              <a:rPr lang="en-US" dirty="0"/>
              <a:t> </a:t>
            </a:r>
            <a:r>
              <a:rPr lang="en-US" dirty="0" err="1"/>
              <a:t>bắt</a:t>
            </a:r>
            <a:r>
              <a:rPr lang="en-US" dirty="0"/>
              <a:t> </a:t>
            </a:r>
            <a:r>
              <a:rPr lang="en-US" dirty="0" err="1"/>
              <a:t>đầu</a:t>
            </a:r>
            <a:r>
              <a:rPr lang="en-US" dirty="0"/>
              <a:t>.</a:t>
            </a:r>
          </a:p>
          <a:p>
            <a:pPr lvl="1"/>
            <a:endParaRPr lang="en-US" dirty="0"/>
          </a:p>
          <a:p>
            <a:pPr lvl="1"/>
            <a:endParaRPr lang="en-US" dirty="0"/>
          </a:p>
          <a:p>
            <a:pPr lvl="1"/>
            <a:endParaRPr lang="en-US" dirty="0"/>
          </a:p>
          <a:p>
            <a:pPr lvl="1"/>
            <a:endParaRPr lang="en-US" dirty="0"/>
          </a:p>
          <a:p>
            <a:pPr lvl="1"/>
            <a:endParaRPr lang="en-US" dirty="0"/>
          </a:p>
          <a:p>
            <a:r>
              <a:rPr lang="en-US" b="1" dirty="0">
                <a:solidFill>
                  <a:srgbClr val="FF0000"/>
                </a:solidFill>
              </a:rPr>
              <a:t>&gt; </a:t>
            </a:r>
            <a:r>
              <a:rPr lang="en-US" b="1" dirty="0" err="1">
                <a:solidFill>
                  <a:srgbClr val="FF0000"/>
                </a:solidFill>
              </a:rPr>
              <a:t>Xong</a:t>
            </a:r>
            <a:r>
              <a:rPr lang="en-US" b="1" dirty="0">
                <a:solidFill>
                  <a:srgbClr val="FF0000"/>
                </a:solidFill>
              </a:rPr>
              <a:t> </a:t>
            </a:r>
            <a:r>
              <a:rPr lang="en-US" b="1" dirty="0" err="1">
                <a:solidFill>
                  <a:srgbClr val="FF0000"/>
                </a:solidFill>
              </a:rPr>
              <a:t>vấn</a:t>
            </a:r>
            <a:r>
              <a:rPr lang="en-US" b="1" dirty="0">
                <a:solidFill>
                  <a:srgbClr val="FF0000"/>
                </a:solidFill>
              </a:rPr>
              <a:t> </a:t>
            </a:r>
            <a:r>
              <a:rPr lang="en-US" b="1" dirty="0" err="1">
                <a:solidFill>
                  <a:srgbClr val="FF0000"/>
                </a:solidFill>
              </a:rPr>
              <a:t>đề</a:t>
            </a:r>
            <a:r>
              <a:rPr lang="en-US" b="1" dirty="0">
                <a:solidFill>
                  <a:srgbClr val="FF0000"/>
                </a:solidFill>
              </a:rPr>
              <a:t>.</a:t>
            </a:r>
          </a:p>
          <a:p>
            <a:endParaRPr lang="en-US" dirty="0"/>
          </a:p>
          <a:p>
            <a:endParaRPr lang="en-US"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22" y="3265932"/>
            <a:ext cx="10146157" cy="1077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25" y="4648200"/>
            <a:ext cx="10166350" cy="103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951034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5D6D0CA8FDC84D832AA61A199B5A80" ma:contentTypeVersion="5" ma:contentTypeDescription="Create a new document." ma:contentTypeScope="" ma:versionID="14802beaf3da621305c09ee3e2a35dbe">
  <xsd:schema xmlns:xsd="http://www.w3.org/2001/XMLSchema" xmlns:xs="http://www.w3.org/2001/XMLSchema" xmlns:p="http://schemas.microsoft.com/office/2006/metadata/properties" xmlns:ns2="107a1573-b758-4ac8-9a5b-c19fa9bc837f" targetNamespace="http://schemas.microsoft.com/office/2006/metadata/properties" ma:root="true" ma:fieldsID="3d4cadeb26e2c2f783fc8ad5f5bb7cc5" ns2:_="">
    <xsd:import namespace="107a1573-b758-4ac8-9a5b-c19fa9bc837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7a1573-b758-4ac8-9a5b-c19fa9bc83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3B8F567-C4C4-42F4-A9B4-1C94347D1C3D}">
  <ds:schemaRefs>
    <ds:schemaRef ds:uri="http://schemas.microsoft.com/sharepoint/v3/contenttype/forms"/>
  </ds:schemaRefs>
</ds:datastoreItem>
</file>

<file path=customXml/itemProps2.xml><?xml version="1.0" encoding="utf-8"?>
<ds:datastoreItem xmlns:ds="http://schemas.openxmlformats.org/officeDocument/2006/customXml" ds:itemID="{81DB9229-713E-4D59-82E8-15FE9EAF4CE2}"/>
</file>

<file path=customXml/itemProps3.xml><?xml version="1.0" encoding="utf-8"?>
<ds:datastoreItem xmlns:ds="http://schemas.openxmlformats.org/officeDocument/2006/customXml" ds:itemID="{4112F62E-FBED-438C-B757-3A98D8F9C7B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10110</TotalTime>
  <Words>1184</Words>
  <Application>Microsoft Office PowerPoint</Application>
  <PresentationFormat>Custom</PresentationFormat>
  <Paragraphs>260</Paragraphs>
  <Slides>51</Slides>
  <Notes>18</Notes>
  <HiddenSlides>3</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Default Design</vt:lpstr>
      <vt:lpstr>Wavelet Compression</vt:lpstr>
      <vt:lpstr>PowerPoint Presentation</vt:lpstr>
      <vt:lpstr>Fourier Transform</vt:lpstr>
      <vt:lpstr>Fourier Transform</vt:lpstr>
      <vt:lpstr>Fourier Transform</vt:lpstr>
      <vt:lpstr>Fourier Transform</vt:lpstr>
      <vt:lpstr>Fourier Transform</vt:lpstr>
      <vt:lpstr>Fourier Transform</vt:lpstr>
      <vt:lpstr>Fourier Transform</vt:lpstr>
      <vt:lpstr>Fourier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vt:lpstr>
      <vt:lpstr>Wavelet transformation</vt:lpstr>
      <vt:lpstr>Wavelet compression</vt:lpstr>
      <vt:lpstr>Wavelet Compression</vt:lpstr>
      <vt:lpstr>PowerPoint Presentation</vt:lpstr>
      <vt:lpstr>PowerPoint Presentation</vt:lpstr>
      <vt:lpstr>Wavelet Compression</vt:lpstr>
      <vt:lpstr>Wavelet Compression</vt:lpstr>
      <vt:lpstr>Wavelet Compression</vt:lpstr>
      <vt:lpstr>Wavelet Compression</vt:lpstr>
      <vt:lpstr>Wavelet Compression</vt:lpstr>
      <vt:lpstr>PowerPoint Presentation</vt:lpstr>
      <vt:lpstr>Wavelet Compression</vt:lpstr>
      <vt:lpstr>Wavelet Compression</vt:lpstr>
      <vt:lpstr>Wavelet Compression</vt:lpstr>
      <vt:lpstr>Wavelet Compression</vt:lpstr>
      <vt:lpstr>Wavelet Compression</vt:lpstr>
      <vt:lpstr>Wavelet Compression</vt:lpstr>
      <vt:lpstr>Wavelet Compression</vt:lpstr>
      <vt:lpstr>Cảm ơn thầy và các bạn đã lắng nghe!</vt:lpstr>
      <vt:lpstr>PowerPoint Presentation</vt:lpstr>
      <vt:lpstr>PowerPoint Presentation</vt:lpstr>
      <vt:lpstr>PowerPoint Presentation</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 cc</dc:title>
  <dc:creator>Hong</dc:creator>
  <cp:lastModifiedBy>ismail - [2010]</cp:lastModifiedBy>
  <cp:revision>1015</cp:revision>
  <cp:lastPrinted>2013-08-30T01:32:34Z</cp:lastPrinted>
  <dcterms:created xsi:type="dcterms:W3CDTF">2008-06-14T04:13:27Z</dcterms:created>
  <dcterms:modified xsi:type="dcterms:W3CDTF">2021-06-14T03:42:45Z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0x010100655D6D0CA8FDC84D832AA61A199B5A80</vt:lpwstr>
  </property>
</Properties>
</file>